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7" r:id="rId3"/>
    <p:sldId id="259" r:id="rId4"/>
    <p:sldId id="262" r:id="rId5"/>
    <p:sldId id="263" r:id="rId6"/>
    <p:sldId id="265" r:id="rId7"/>
    <p:sldId id="266" r:id="rId8"/>
    <p:sldId id="403" r:id="rId9"/>
    <p:sldId id="346" r:id="rId10"/>
    <p:sldId id="258" r:id="rId11"/>
    <p:sldId id="272" r:id="rId12"/>
    <p:sldId id="273" r:id="rId13"/>
    <p:sldId id="271" r:id="rId14"/>
    <p:sldId id="275" r:id="rId15"/>
    <p:sldId id="278" r:id="rId16"/>
    <p:sldId id="277" r:id="rId17"/>
    <p:sldId id="279" r:id="rId18"/>
    <p:sldId id="276" r:id="rId19"/>
    <p:sldId id="280" r:id="rId20"/>
    <p:sldId id="281" r:id="rId21"/>
    <p:sldId id="282" r:id="rId22"/>
    <p:sldId id="285" r:id="rId23"/>
    <p:sldId id="291" r:id="rId24"/>
    <p:sldId id="347" r:id="rId25"/>
    <p:sldId id="309" r:id="rId26"/>
    <p:sldId id="288" r:id="rId27"/>
    <p:sldId id="348" r:id="rId28"/>
    <p:sldId id="287" r:id="rId29"/>
    <p:sldId id="349" r:id="rId30"/>
    <p:sldId id="289" r:id="rId31"/>
    <p:sldId id="350" r:id="rId32"/>
    <p:sldId id="344" r:id="rId33"/>
    <p:sldId id="399" r:id="rId34"/>
    <p:sldId id="387" r:id="rId35"/>
    <p:sldId id="400" r:id="rId36"/>
    <p:sldId id="290" r:id="rId37"/>
    <p:sldId id="35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12B"/>
    <a:srgbClr val="F8A45E"/>
    <a:srgbClr val="187D9C"/>
    <a:srgbClr val="4108CE"/>
    <a:srgbClr val="FFCC66"/>
    <a:srgbClr val="AE4294"/>
    <a:srgbClr val="6600CC"/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38"/>
            <a:ext cx="9144000" cy="6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51716" y="116632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Bahnschrift Light SemiCondensed" panose="020B0502040204020203" pitchFamily="34" charset="0"/>
              </a:rPr>
              <a:t>Ингредиенты</a:t>
            </a:r>
            <a:endParaRPr lang="ru-RU" sz="2400" b="1" dirty="0">
              <a:solidFill>
                <a:srgbClr val="92D05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4921"/>
            <a:ext cx="57606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Источники </a:t>
            </a:r>
            <a:r>
              <a:rPr lang="ru-RU" b="1" dirty="0" smtClean="0">
                <a:solidFill>
                  <a:srgbClr val="92D050"/>
                </a:solidFill>
              </a:rPr>
              <a:t>белка</a:t>
            </a:r>
            <a:r>
              <a:rPr lang="ru-RU" dirty="0" smtClean="0">
                <a:solidFill>
                  <a:srgbClr val="92D050"/>
                </a:solidFill>
              </a:rPr>
              <a:t>:</a:t>
            </a:r>
          </a:p>
          <a:p>
            <a:endParaRPr lang="ru-RU" dirty="0" smtClean="0">
              <a:solidFill>
                <a:srgbClr val="92D05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Выбор поставщиков -  сотрудничество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только с теми, кто может гарантировать качество своих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продуктов;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Все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ингредиенты животного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происхождения проходят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тщательный многократный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анализ;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Свежесть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безопасность продуктов проверяются при помощи микробиологического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исследования;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итательные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характеристики источников белка определяются показателями усваиваемости и полным анализом аминокислотного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состава. Самый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важный параметр: полноценность источника белка.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08" y="2545332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07" y="3383210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0" y="4221088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09" y="5013176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7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449"/>
            <a:ext cx="9144000" cy="63282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51920" y="116632"/>
            <a:ext cx="1993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Ингредиенты</a:t>
            </a:r>
            <a:endParaRPr lang="ru-RU" sz="2400" b="1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45791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Источники жиров:</a:t>
            </a:r>
          </a:p>
          <a:p>
            <a:endParaRPr lang="ru-RU" b="1" dirty="0" smtClean="0">
              <a:solidFill>
                <a:srgbClr val="92D05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трогий контроль качества сырья;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Р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ыбий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куриный жир сохраняются при помощи использования природных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антиоксидантов;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Проверка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свежести (степень окисления и кислотность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олный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анализ незаменимых жирных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кислот;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птимальный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баланс омега-6 и омега-3.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47" y="2824375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53" y="3360691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47" y="4130984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54" y="4714155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73" y="5309266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5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9167372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87034" y="188640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Bahnschrift Light SemiCondensed" panose="020B0502040204020203" pitchFamily="34" charset="0"/>
              </a:rPr>
              <a:t>Ингредиенты</a:t>
            </a:r>
            <a:endParaRPr lang="ru-RU" sz="2400" b="1" dirty="0">
              <a:solidFill>
                <a:srgbClr val="92D05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000438"/>
            <a:ext cx="5760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  <a:latin typeface="Bahnschrift Light SemiCondensed" panose="020B0502040204020203" pitchFamily="34" charset="0"/>
              </a:rPr>
              <a:t>Источники углеводов, </a:t>
            </a:r>
            <a:endParaRPr lang="ru-RU" b="1" dirty="0" smtClean="0">
              <a:solidFill>
                <a:srgbClr val="92D050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необходимых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для формирования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гранул:</a:t>
            </a: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Строгий контроль качества сырья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; 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Источники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углеводов только с низким гликемическим индексом (очищенный горох, батат и цельно зерновые культуры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Л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егко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усваиваемые источники крахмала (рис и белый картофель) для некоторых продуктов, с помощью которых необходимо обеспечить потребность в энергии в кратчайшие сроки.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19885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3439594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81" y="4460950"/>
            <a:ext cx="4333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47" y="2012995"/>
            <a:ext cx="4419600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0364" y="893987"/>
            <a:ext cx="1941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Фитонутриенты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1300393"/>
            <a:ext cx="5184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«В природе мы находим все необходимое. Природа - наша мать, наше вдохновение, наш проводник в этой жизни»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2564904"/>
            <a:ext cx="3669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Уникальные источники полезных микроэлементов </a:t>
            </a:r>
          </a:p>
          <a:p>
            <a:endParaRPr lang="ru-RU" dirty="0" smtClean="0"/>
          </a:p>
          <a:p>
            <a:r>
              <a:rPr lang="ru-RU" dirty="0" smtClean="0"/>
              <a:t>Функциональный эффект</a:t>
            </a:r>
          </a:p>
          <a:p>
            <a:endParaRPr lang="ru-RU" dirty="0" smtClean="0"/>
          </a:p>
          <a:p>
            <a:r>
              <a:rPr lang="ru-RU" dirty="0" smtClean="0"/>
              <a:t>Доказанная эффективность</a:t>
            </a:r>
          </a:p>
          <a:p>
            <a:endParaRPr lang="ru-RU" dirty="0" smtClean="0"/>
          </a:p>
          <a:p>
            <a:r>
              <a:rPr lang="ru-RU" dirty="0" smtClean="0"/>
              <a:t>Безопасность для домашних питомцев </a:t>
            </a:r>
            <a:endParaRPr lang="ru-RU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348" y="2564904"/>
            <a:ext cx="4397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389" y="3422445"/>
            <a:ext cx="4397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388" y="3964033"/>
            <a:ext cx="4397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387" y="4509120"/>
            <a:ext cx="4397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1920" y="11663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968798"/>
            <a:ext cx="64087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Мощный природный комплекс натуральных растений, состоящий из гвоздики, куркумы, розмарина и лимона, является важной составляющей концепции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целостности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(холизма), так как несет в себе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высокое содержание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активных веществ.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Куркума длинная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укрепляет иммунную систему;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Розмарин</a:t>
            </a:r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содержит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полифенолы, способные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защищать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жиры от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окисления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бороться со </a:t>
            </a: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свободными радикалами;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Гвоздика</a:t>
            </a:r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содержит эвгенол, бета-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кариофиллен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дубильные вещества, 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флавоноиды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клейковину, 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олеановую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кислоту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полифенолы, а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также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обладает антимикробным эффектом;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Лимон</a:t>
            </a:r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является</a:t>
            </a:r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источником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витамина С,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пектинов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минералов.</a:t>
            </a:r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032" y="1"/>
            <a:ext cx="9134586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97905" y="163638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412775"/>
            <a:ext cx="64087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Тщательно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отобранный сорт посевной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конопли;</a:t>
            </a: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Органический процесс выращивания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 использованием натуральных удобрений (без добавления химических добавок); с постоянным контролем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фотопериода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температуры, вентиляции (фильтры с активированным углем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Без ТГК; Содержание CBD - 15-20%. </a:t>
            </a: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4-месячная «выдержка» для гарантии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высокого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уровня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качества, полной безопасности и отсутствия токсичности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52056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	</a:t>
            </a:r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          Конопля</a:t>
            </a: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Используемые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части - соцветие и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верхние листья</a:t>
            </a:r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967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6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22" y="0"/>
            <a:ext cx="9171521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92882" y="20021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0483" y="58458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Алоэ вера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60981"/>
            <a:ext cx="64807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Полностью натуральный ингредиент, сертифицированный 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IASC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International Aloe Science Council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 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частвует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 формировании и поддержании иммунной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системы;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одержатся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полифенолы (антиоксиданты),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стимулирующие процесс заживления ран и язв (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одобрен FDA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для терапии кожных покровов и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слизистых оболочек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лучшает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чувствительность к инсулину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(применяется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при диабете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);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ыращивается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 запатентованной технологии,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без использования пестицидов, которая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гарантирует высокий уровень активных веществ даже в готовом продукте.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79657" y="11848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59" y="1268760"/>
            <a:ext cx="626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Натуральный корень женьшеня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издавна известен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 традиционной восточной медицине своей пользой для здоровья.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1110" y="77333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Корень женьшеня 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348880"/>
            <a:ext cx="63977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 полисахаридов, гинсенозитов, пептидов, 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полиацетиленовых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спиртов, жирных кислот и т.д.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Гинзенозиды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увеличивают выработку оксида азота в клетках, что приводит к расширению кровеносных сосудов и активации кровотока. Женьшень усиливает потребление кислорода на клеточном уровне и тем самым повышает физическую выносливость.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83716" y="4869160"/>
            <a:ext cx="6458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Женьшень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ускоряет обмен веществ и помогает контролировать массу тела. Женьшень действует также на обмен глюкозы в организме.</a:t>
            </a:r>
          </a:p>
        </p:txBody>
      </p:sp>
    </p:spTree>
    <p:extLst>
      <p:ext uri="{BB962C8B-B14F-4D97-AF65-F5344CB8AC3E}">
        <p14:creationId xmlns:p14="http://schemas.microsoft.com/office/powerpoint/2010/main" val="30501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1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010" y="0"/>
            <a:ext cx="913099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1920" y="11663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225689"/>
            <a:ext cx="65987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Волокно не усваивается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однокамерным желудком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Клетчатка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сахарного тростника богата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целлюлозой 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сахарами с низким гликемическим индексом,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полезными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для контроля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гликемии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Препятствует ожирению, обеспечивает чувство сытости, не наделяя организм лишней энергией.</a:t>
            </a:r>
          </a:p>
          <a:p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спользуется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для снижения скорости поглощения глюкозы, выделяемой при переваривании крахмала, что важно для регуляции нормального уровня сахара в крови. </a:t>
            </a:r>
            <a:endParaRPr lang="ru-RU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Волокна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сахарного тростника способствуют перистальтике кишечника.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9062" y="686549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Волокна сахарного тростника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35896" y="11556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4340" y="656160"/>
            <a:ext cx="1156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ыква</a:t>
            </a:r>
            <a:endParaRPr lang="ru-RU" sz="2000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0822" y="1196752"/>
            <a:ext cx="6489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растворимой клетчатки для поддержания здоровья кишечника и усвоения питательных веществ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 каротина, синтезирующийся в витамин А, антиоксидант.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Стимуляция процесса заживления ран и язв, благотворно влияет на состояние кожных покровов.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Нормализация метаболизма, выведение токсинов, низкий гликемический индекс.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2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24279" y="1319996"/>
            <a:ext cx="50003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История </a:t>
            </a:r>
            <a:r>
              <a:rPr lang="ru-RU" dirty="0"/>
              <a:t>компании Diusa </a:t>
            </a:r>
            <a:r>
              <a:rPr lang="ru-RU" dirty="0" err="1"/>
              <a:t>Pet</a:t>
            </a:r>
            <a:r>
              <a:rPr lang="ru-RU" dirty="0"/>
              <a:t> началась с создания первой на французском ветеринарном рынке линейки натуральных средств по уходу за домашними животными еще в </a:t>
            </a:r>
            <a:r>
              <a:rPr lang="ru-RU" b="1" dirty="0">
                <a:solidFill>
                  <a:srgbClr val="00B050"/>
                </a:solidFill>
              </a:rPr>
              <a:t>1901 году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Сегодня Diusa </a:t>
            </a:r>
            <a:r>
              <a:rPr lang="ru-RU" dirty="0" err="1"/>
              <a:t>Pet</a:t>
            </a:r>
            <a:r>
              <a:rPr lang="ru-RU" dirty="0"/>
              <a:t> – </a:t>
            </a:r>
            <a:r>
              <a:rPr lang="ru-RU" b="1" dirty="0">
                <a:solidFill>
                  <a:srgbClr val="00B050"/>
                </a:solidFill>
              </a:rPr>
              <a:t>многонациональная команда экспертов</a:t>
            </a:r>
            <a:r>
              <a:rPr lang="ru-RU" dirty="0"/>
              <a:t> в области правильного питания собак и кошек, ветеринарные специалисты и профессиональные заводчики, объединенные любовью к животным.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625" y="5120123"/>
            <a:ext cx="4928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наши усилия за последние 120 лет направлены на обеспечение благополучия и долголетия Ваших питомцев.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6039" y="1268760"/>
            <a:ext cx="2400657" cy="250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6040" y="3901344"/>
            <a:ext cx="3384000" cy="2437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513" y="3325280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868650"/>
            <a:ext cx="224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Команда </a:t>
            </a:r>
            <a:r>
              <a:rPr lang="en-US" sz="2000" b="1" dirty="0" smtClean="0">
                <a:solidFill>
                  <a:srgbClr val="00B050"/>
                </a:solidFill>
              </a:rPr>
              <a:t>Diusa Pet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9155392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35896" y="11663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263319"/>
            <a:ext cx="64588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Комбинация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трех отборных и высокоочищенных дрожжей - штаммы из видов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Saccharomyces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cerevisiae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Cyberlindnera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jadinii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нгредиенты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«очищенные» от побочных продуктов и выращенные специально для стимуляции и поддержания кишечной иммунной системы (благодаря качеству β-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глюканов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содержащихся в клеточной стенке) и связыванию патогенов (с помощью выделенных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маннанолигосахаридов</a:t>
            </a:r>
            <a:r>
              <a:rPr lang="ru-RU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6400" y="540456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Дрожжи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0"/>
            <a:ext cx="9144001" cy="63217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1920" y="11663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253" y="536201"/>
            <a:ext cx="372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Полезные молочнокислые бактерии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1997" y="3068960"/>
            <a:ext cx="43535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Lactobacillus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acidophilus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и Lactobacillus 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casei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, инактивированные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лиофилизированные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в процессе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тиндализации.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Инактивированные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клетки сохраняют свою структуру и способность «вести диалог» с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энтероцитами</a:t>
            </a:r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поддерживают иммунитет и конкурируют с патогенами за свободные участки эпителиальной адгезии в кишечнике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12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900" y="0"/>
            <a:ext cx="91539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1920" y="11663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Bahnschrift Light SemiCondensed" panose="020B0502040204020203" pitchFamily="34" charset="0"/>
              </a:rPr>
              <a:t>Фитонутриенты</a:t>
            </a:r>
            <a:endParaRPr lang="ru-RU" sz="2400" b="1" dirty="0">
              <a:solidFill>
                <a:srgbClr val="FFC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59" y="1268760"/>
            <a:ext cx="6361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Дополнительные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источники омега-3 из морских водорослей (Schizochytrium </a:t>
            </a:r>
            <a:r>
              <a:rPr lang="ru-RU" dirty="0" err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sp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., богатые DHA), обеспечивающим противовоспалительное действие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 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организме.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8704" y="89942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Источники жирных кислот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4149080"/>
            <a:ext cx="49860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Источник коллагена, </a:t>
            </a:r>
            <a:r>
              <a:rPr lang="ru-RU" dirty="0" err="1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гиалуроновой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кислоты и хондроитин сульфата.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Подержание здоровья и гибкости суставов.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Восстановление </a:t>
            </a:r>
            <a:r>
              <a:rPr 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хрящевой </a:t>
            </a:r>
            <a:r>
              <a:rPr lang="ru-RU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ткани.</a:t>
            </a:r>
          </a:p>
          <a:p>
            <a:endParaRPr lang="ru-RU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3261" y="371703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Мембрана яичной скорлупы</a:t>
            </a:r>
            <a:endParaRPr lang="ru-RU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1271803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Беззерновая</a:t>
            </a:r>
            <a:r>
              <a:rPr lang="ru-RU" dirty="0" smtClean="0"/>
              <a:t> </a:t>
            </a:r>
            <a:r>
              <a:rPr lang="ru-RU" dirty="0"/>
              <a:t>линейка сухих кормов. Свежее мясо, высокий уровень белков и мощный комплекс натуральных </a:t>
            </a:r>
            <a:r>
              <a:rPr lang="ru-RU" dirty="0" err="1"/>
              <a:t>фитонутриентов</a:t>
            </a:r>
            <a:r>
              <a:rPr lang="ru-RU" dirty="0"/>
              <a:t>. </a:t>
            </a:r>
            <a:r>
              <a:rPr lang="ru-RU" b="1" dirty="0">
                <a:solidFill>
                  <a:srgbClr val="92D050"/>
                </a:solidFill>
              </a:rPr>
              <a:t>Только лучшее от Diusa </a:t>
            </a:r>
            <a:r>
              <a:rPr lang="ru-RU" b="1" dirty="0" err="1">
                <a:solidFill>
                  <a:srgbClr val="92D050"/>
                </a:solidFill>
              </a:rPr>
              <a:t>Pet</a:t>
            </a:r>
            <a:r>
              <a:rPr lang="ru-RU" b="1" dirty="0">
                <a:solidFill>
                  <a:srgbClr val="92D050"/>
                </a:solidFill>
              </a:rPr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830350"/>
            <a:ext cx="22923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830350"/>
            <a:ext cx="2016224" cy="347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455" y="3212976"/>
            <a:ext cx="186289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953" y="2020812"/>
            <a:ext cx="21399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5415" y="1984921"/>
            <a:ext cx="2303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Доступные фасовки: </a:t>
            </a:r>
          </a:p>
          <a:p>
            <a:r>
              <a:rPr lang="ru-RU" sz="1600" dirty="0"/>
              <a:t>Кошки – 0,4 и 1,5 кг</a:t>
            </a:r>
          </a:p>
          <a:p>
            <a:r>
              <a:rPr lang="ru-RU" sz="1600" dirty="0"/>
              <a:t>Собаки: 0,8, </a:t>
            </a:r>
            <a:r>
              <a:rPr lang="ru-RU" sz="1600" dirty="0" smtClean="0"/>
              <a:t>2; 7  </a:t>
            </a:r>
            <a:r>
              <a:rPr lang="ru-RU" sz="1600" dirty="0"/>
              <a:t>и 12 кг</a:t>
            </a:r>
          </a:p>
        </p:txBody>
      </p:sp>
    </p:spTree>
    <p:extLst>
      <p:ext uri="{BB962C8B-B14F-4D97-AF65-F5344CB8AC3E}">
        <p14:creationId xmlns:p14="http://schemas.microsoft.com/office/powerpoint/2010/main" val="28023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1263319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Низкозерновая</a:t>
            </a:r>
            <a:r>
              <a:rPr lang="ru-RU" dirty="0" smtClean="0"/>
              <a:t> </a:t>
            </a:r>
            <a:r>
              <a:rPr lang="ru-RU" dirty="0"/>
              <a:t>линейка сухих кормов. Свежее мясо, цельный бурый рис и тыква. Лучший выбор для тех, кто выбирает высокое качество по оптимальной цене.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708919"/>
            <a:ext cx="2236787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105" y="2708918"/>
            <a:ext cx="221297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741085"/>
            <a:ext cx="221297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/>
        </p:blipFill>
        <p:spPr bwMode="auto">
          <a:xfrm>
            <a:off x="3900767" y="37508"/>
            <a:ext cx="1296930" cy="6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889746" y="2132856"/>
            <a:ext cx="208823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89746" y="220050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Доступные фасовки: 0,8; 2; 7 и 12 кг.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1" y="1263319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Качественные </a:t>
            </a:r>
            <a:r>
              <a:rPr lang="ru-RU" dirty="0"/>
              <a:t>и питательные ингредиенты, приготовленные по собой формуле на пару. Необходимый баланс для того, чтобы сохранить равновесие здоровья вашего питомца.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884682"/>
            <a:ext cx="233521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37" y="2884682"/>
            <a:ext cx="2196580" cy="31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808" y="2941343"/>
            <a:ext cx="217646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7232" y="302171"/>
            <a:ext cx="20880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35013" y="1984921"/>
            <a:ext cx="208823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96164" y="2052573"/>
            <a:ext cx="22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Доступные фасовки:</a:t>
            </a:r>
          </a:p>
          <a:p>
            <a:pPr algn="ctr"/>
            <a:r>
              <a:rPr lang="ru-RU" sz="1600" dirty="0" smtClean="0"/>
              <a:t> 2 и 12 кг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34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1272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44662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«Все </a:t>
            </a:r>
            <a:r>
              <a:rPr lang="ru-RU" sz="1400" i="1" dirty="0"/>
              <a:t>наши усилия направлены на единственную цель: благополучие домашних питомцев на первом месте</a:t>
            </a:r>
            <a:r>
              <a:rPr lang="ru-RU" sz="1400" i="1" dirty="0" smtClean="0"/>
              <a:t>!»</a:t>
            </a:r>
            <a:endParaRPr lang="ru-RU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968464" y="900642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Философия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326" y="2017029"/>
            <a:ext cx="6387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Необходимые условия: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Лучшие ингредиенты, строгий контроль качества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Уникальные формулы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Бережная обработка на высокотехнологичном оборудовании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Уникальный подход к потребностям домашних питомцев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754" y="5125789"/>
            <a:ext cx="1519194" cy="63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498" y="4843351"/>
            <a:ext cx="6379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Компания </a:t>
            </a:r>
            <a:r>
              <a:rPr lang="en-US" dirty="0" smtClean="0"/>
              <a:t>Diusa Pet </a:t>
            </a:r>
            <a:r>
              <a:rPr lang="ru-RU" dirty="0" smtClean="0"/>
              <a:t>является участником </a:t>
            </a:r>
            <a:r>
              <a:rPr lang="ru-RU" b="1" dirty="0">
                <a:solidFill>
                  <a:srgbClr val="0070C0"/>
                </a:solidFill>
              </a:rPr>
              <a:t>«1% для Планеты» </a:t>
            </a:r>
            <a:r>
              <a:rPr lang="ru-RU" dirty="0"/>
              <a:t>- глобального движения, объединяющие предприятия и отдельные лица для поддержки экологии посредством различных активностей или пожертвований. 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160" y="3945453"/>
            <a:ext cx="17367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8259" y="4090194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Участник </a:t>
            </a:r>
            <a:r>
              <a:rPr lang="ru-RU" b="1" dirty="0">
                <a:solidFill>
                  <a:srgbClr val="0070C0"/>
                </a:solidFill>
              </a:rPr>
              <a:t>Общества Защиты Животных</a:t>
            </a:r>
            <a:r>
              <a:rPr lang="ru-RU" dirty="0"/>
              <a:t>, Франция.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539" y="2420144"/>
            <a:ext cx="10175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1263319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E4294"/>
                </a:solidFill>
              </a:rPr>
              <a:t>Линия </a:t>
            </a:r>
            <a:r>
              <a:rPr lang="ru-RU" b="1" dirty="0">
                <a:solidFill>
                  <a:srgbClr val="AE4294"/>
                </a:solidFill>
              </a:rPr>
              <a:t>функциональных ветеринарных диет. </a:t>
            </a:r>
            <a:r>
              <a:rPr lang="ru-RU" dirty="0"/>
              <a:t>Научные достижения в диетологии и отборные ингредиенты в идеальном сочетании. Корма, обогащенные специальными натуральными ингредиентами, обеспечивающими функциональный эффект. Для питомцев со специфическими потребностями в питании.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14938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288656"/>
            <a:ext cx="15478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168" y="3289925"/>
            <a:ext cx="15478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15367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064" y="3289925"/>
            <a:ext cx="15065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36" y="0"/>
            <a:ext cx="12128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948991" y="2055505"/>
            <a:ext cx="208823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9088" y="2000047"/>
            <a:ext cx="2010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Доступные фасовки: </a:t>
            </a:r>
          </a:p>
          <a:p>
            <a:pPr algn="ctr"/>
            <a:r>
              <a:rPr lang="ru-RU" sz="1600" dirty="0" smtClean="0"/>
              <a:t>Кошки – 0,4 и 1,5 кг</a:t>
            </a:r>
          </a:p>
          <a:p>
            <a:pPr algn="ctr"/>
            <a:r>
              <a:rPr lang="ru-RU" sz="1600" dirty="0" smtClean="0"/>
              <a:t>Собаки: 0,8, 2 и 12 кг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164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593858"/>
              </p:ext>
            </p:extLst>
          </p:nvPr>
        </p:nvGraphicFramePr>
        <p:xfrm>
          <a:off x="3143981" y="3066791"/>
          <a:ext cx="5604483" cy="270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742"/>
                <a:gridCol w="2718741"/>
              </a:tblGrid>
              <a:tr h="381974">
                <a:tc>
                  <a:txBody>
                    <a:bodyPr/>
                    <a:lstStyle/>
                    <a:p>
                      <a:r>
                        <a:rPr lang="ru-RU" dirty="0" smtClean="0"/>
                        <a:t>Соответствие </a:t>
                      </a:r>
                      <a:r>
                        <a:rPr lang="en-US" dirty="0" smtClean="0"/>
                        <a:t>NeoBreeder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линейкам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Alleva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4612" y="3477349"/>
            <a:ext cx="478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Holistic	        Alleva Holistic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63185" y="3846681"/>
            <a:ext cx="484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Essentials	         Alleva Natural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96461" y="4216013"/>
            <a:ext cx="517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Selection	        Alleva Equilibrium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14795" y="4596991"/>
            <a:ext cx="256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Professional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07731" y="5029108"/>
            <a:ext cx="217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Optimal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74695" y="5405276"/>
            <a:ext cx="431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Care		     Alleva Care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98413" y="1308314"/>
            <a:ext cx="4608512" cy="646331"/>
          </a:xfrm>
          <a:prstGeom prst="rect">
            <a:avLst/>
          </a:prstGeom>
          <a:solidFill>
            <a:srgbClr val="FFC000"/>
          </a:solidFill>
          <a:ln w="254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Только для профессиональных заводчиков!</a:t>
            </a:r>
          </a:p>
          <a:p>
            <a:r>
              <a:rPr lang="ru-RU" dirty="0" smtClean="0"/>
              <a:t>Фасовка: 10, 20 кг</a:t>
            </a:r>
            <a:endParaRPr lang="ru-RU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981" y="33052"/>
            <a:ext cx="27003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ekaterina.makosova\Desktop\WhatsApp Image 2019-09-24 at 16.24.15.jpe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827" y="2708920"/>
            <a:ext cx="216000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696645"/>
              </p:ext>
            </p:extLst>
          </p:nvPr>
        </p:nvGraphicFramePr>
        <p:xfrm>
          <a:off x="3143981" y="3066791"/>
          <a:ext cx="5604483" cy="115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742"/>
                <a:gridCol w="2718741"/>
              </a:tblGrid>
              <a:tr h="381974">
                <a:tc>
                  <a:txBody>
                    <a:bodyPr/>
                    <a:lstStyle/>
                    <a:p>
                      <a:r>
                        <a:rPr lang="ru-RU" dirty="0" smtClean="0"/>
                        <a:t>Соответствие </a:t>
                      </a:r>
                      <a:r>
                        <a:rPr lang="en-US" dirty="0" smtClean="0"/>
                        <a:t>NeoBreeder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линейкам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Alleva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7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4612" y="3477349"/>
            <a:ext cx="478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Holistic	        Alleva Holistic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24612" y="3837985"/>
            <a:ext cx="442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NeoBreeder Care		        Alleva Care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98413" y="1308314"/>
            <a:ext cx="4608512" cy="646331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Только для профессиональных заводчиков!</a:t>
            </a:r>
          </a:p>
          <a:p>
            <a:r>
              <a:rPr lang="ru-RU" dirty="0" smtClean="0"/>
              <a:t>Фасовка: 10</a:t>
            </a:r>
            <a:r>
              <a:rPr lang="en-US" dirty="0"/>
              <a:t> </a:t>
            </a:r>
            <a:r>
              <a:rPr lang="ru-RU" dirty="0" smtClean="0"/>
              <a:t>кг</a:t>
            </a:r>
            <a:endParaRPr lang="ru-RU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981" y="33052"/>
            <a:ext cx="27003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ekaterina.makosova\Desktop\WhatsApp Image 2019-09-24 at 16.24.15.jpe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827" y="2708920"/>
            <a:ext cx="216000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15299" y="943071"/>
            <a:ext cx="3053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Здоровье и благополучие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133" y="1984921"/>
            <a:ext cx="41165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Это - </a:t>
            </a:r>
            <a:r>
              <a:rPr lang="ru-RU" b="1" dirty="0" err="1">
                <a:solidFill>
                  <a:srgbClr val="00B050"/>
                </a:solidFill>
              </a:rPr>
              <a:t>Аллева</a:t>
            </a:r>
            <a:r>
              <a:rPr lang="ru-RU" b="1" dirty="0">
                <a:solidFill>
                  <a:srgbClr val="00B050"/>
                </a:solidFill>
              </a:rPr>
              <a:t>: </a:t>
            </a:r>
            <a:r>
              <a:rPr lang="ru-RU" dirty="0"/>
              <a:t>высококачественные продукты, способные заботиться обо всех составляющих жизни и положительно влиять на разум, душу и тело наших питомцев с помощью научно обоснованного сочетания простых натуральных ингредиентов и мощных </a:t>
            </a:r>
            <a:r>
              <a:rPr lang="ru-RU" dirty="0" err="1"/>
              <a:t>фитонутриентов</a:t>
            </a:r>
            <a:r>
              <a:rPr lang="ru-RU" dirty="0"/>
              <a:t>, приготовленных со вниманием и уважением, по самым инновационным технологиям и следуя высочайшим стандартам производства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B050"/>
                </a:solidFill>
              </a:rPr>
              <a:t>Это </a:t>
            </a:r>
            <a:r>
              <a:rPr lang="ru-RU" b="1" i="1" dirty="0" err="1">
                <a:solidFill>
                  <a:srgbClr val="00B050"/>
                </a:solidFill>
              </a:rPr>
              <a:t>Аллева</a:t>
            </a:r>
            <a:r>
              <a:rPr lang="ru-RU" b="1" i="1" dirty="0">
                <a:solidFill>
                  <a:srgbClr val="00B050"/>
                </a:solidFill>
              </a:rPr>
              <a:t>. Это любовь.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133" y="1312403"/>
            <a:ext cx="4282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"Здоровье - это не все! Но без здоровья все - ничто"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919" y="1973004"/>
            <a:ext cx="4464496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545" y="2686639"/>
            <a:ext cx="3802455" cy="386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47864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709" y="1309998"/>
            <a:ext cx="58664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Наш подход основывается на </a:t>
            </a:r>
            <a:r>
              <a:rPr lang="ru-RU" b="1" dirty="0" smtClean="0">
                <a:solidFill>
                  <a:srgbClr val="00B0F0"/>
                </a:solidFill>
              </a:rPr>
              <a:t>тщательном анализе </a:t>
            </a:r>
            <a:r>
              <a:rPr lang="ru-RU" b="1" dirty="0">
                <a:solidFill>
                  <a:srgbClr val="00B0F0"/>
                </a:solidFill>
              </a:rPr>
              <a:t>анатомии и физиологии</a:t>
            </a:r>
            <a:r>
              <a:rPr lang="ru-RU" dirty="0"/>
              <a:t> плотоядных </a:t>
            </a:r>
            <a:r>
              <a:rPr lang="ru-RU" dirty="0" smtClean="0"/>
              <a:t>животных.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Собаки и кошки </a:t>
            </a:r>
            <a:r>
              <a:rPr lang="ru-RU" dirty="0" smtClean="0"/>
              <a:t>– хищники и питаются </a:t>
            </a:r>
            <a:r>
              <a:rPr lang="ru-RU" dirty="0"/>
              <a:t>в первую очередь белками и </a:t>
            </a:r>
            <a:r>
              <a:rPr lang="ru-RU" dirty="0" smtClean="0"/>
              <a:t>жирами.</a:t>
            </a:r>
            <a:r>
              <a:rPr lang="ru-RU" dirty="0"/>
              <a:t> </a:t>
            </a:r>
            <a:r>
              <a:rPr lang="ru-RU" dirty="0" smtClean="0"/>
              <a:t>Но </a:t>
            </a:r>
            <a:r>
              <a:rPr lang="ru-RU" dirty="0"/>
              <a:t>з</a:t>
            </a:r>
            <a:r>
              <a:rPr lang="ru-RU" dirty="0" smtClean="0"/>
              <a:t>а время жизни рядом с человеком </a:t>
            </a:r>
            <a:r>
              <a:rPr lang="ru-RU" b="1" dirty="0" smtClean="0">
                <a:solidFill>
                  <a:srgbClr val="00B0F0"/>
                </a:solidFill>
              </a:rPr>
              <a:t>собаки и кошки полностью приспособились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/>
              <a:t>переваривать углеводы</a:t>
            </a:r>
            <a:r>
              <a:rPr lang="ru-RU" dirty="0"/>
              <a:t>, несмотря на то, что </a:t>
            </a:r>
            <a:r>
              <a:rPr lang="ru-RU" dirty="0" smtClean="0"/>
              <a:t>это не необходимые питательные вещества.</a:t>
            </a:r>
          </a:p>
          <a:p>
            <a:endParaRPr lang="ru-RU" dirty="0"/>
          </a:p>
          <a:p>
            <a:r>
              <a:rPr lang="ru-RU" dirty="0" smtClean="0"/>
              <a:t>Переработанный </a:t>
            </a:r>
            <a:r>
              <a:rPr lang="ru-RU" dirty="0"/>
              <a:t>крахмал и природные </a:t>
            </a:r>
            <a:r>
              <a:rPr lang="ru-RU" dirty="0" err="1"/>
              <a:t>фитонутриенты</a:t>
            </a:r>
            <a:r>
              <a:rPr lang="ru-RU" dirty="0"/>
              <a:t> </a:t>
            </a:r>
            <a:r>
              <a:rPr lang="ru-RU" dirty="0" smtClean="0"/>
              <a:t>помогают </a:t>
            </a:r>
            <a:r>
              <a:rPr lang="ru-RU" b="1" dirty="0" smtClean="0">
                <a:solidFill>
                  <a:srgbClr val="00B0F0"/>
                </a:solidFill>
              </a:rPr>
              <a:t>удовлетворить </a:t>
            </a:r>
            <a:r>
              <a:rPr lang="ru-RU" b="1" dirty="0">
                <a:solidFill>
                  <a:srgbClr val="00B0F0"/>
                </a:solidFill>
              </a:rPr>
              <a:t>энергетические </a:t>
            </a:r>
            <a:r>
              <a:rPr lang="ru-RU" b="1" dirty="0" smtClean="0">
                <a:solidFill>
                  <a:srgbClr val="00B0F0"/>
                </a:solidFill>
              </a:rPr>
              <a:t>и </a:t>
            </a:r>
            <a:r>
              <a:rPr lang="ru-RU" b="1" dirty="0">
                <a:solidFill>
                  <a:srgbClr val="00B0F0"/>
                </a:solidFill>
              </a:rPr>
              <a:t>специфические </a:t>
            </a:r>
            <a:r>
              <a:rPr lang="ru-RU" b="1" dirty="0" smtClean="0">
                <a:solidFill>
                  <a:srgbClr val="00B0F0"/>
                </a:solidFill>
              </a:rPr>
              <a:t>потребности</a:t>
            </a:r>
            <a:r>
              <a:rPr lang="ru-RU" dirty="0" smtClean="0"/>
              <a:t> в питании </a:t>
            </a:r>
            <a:r>
              <a:rPr lang="ru-RU" dirty="0"/>
              <a:t>и улучшить качество </a:t>
            </a:r>
            <a:r>
              <a:rPr lang="ru-RU" dirty="0" smtClean="0"/>
              <a:t>жизни питомцев.</a:t>
            </a:r>
            <a:endParaRPr lang="ru-RU" dirty="0"/>
          </a:p>
          <a:p>
            <a:endParaRPr lang="ru-RU" dirty="0"/>
          </a:p>
          <a:p>
            <a:r>
              <a:rPr lang="ru-RU" dirty="0"/>
              <a:t>Благодаря процессу приготовления </a:t>
            </a:r>
            <a:r>
              <a:rPr lang="ru-RU" dirty="0" smtClean="0"/>
              <a:t>и диетологии мы </a:t>
            </a:r>
            <a:r>
              <a:rPr lang="ru-RU" dirty="0"/>
              <a:t>можем предложить </a:t>
            </a:r>
            <a:r>
              <a:rPr lang="ru-RU" dirty="0" smtClean="0"/>
              <a:t>естественные полнорационные функциональные корма.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84760" y="901878"/>
            <a:ext cx="84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Наука</a:t>
            </a:r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47864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711" y="1946439"/>
            <a:ext cx="64425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Наша научная команда работает при поддержке ведущих </a:t>
            </a:r>
            <a:r>
              <a:rPr lang="ru-RU" b="1" dirty="0">
                <a:solidFill>
                  <a:srgbClr val="00B0F0"/>
                </a:solidFill>
              </a:rPr>
              <a:t>профессоров ветеринарных наук</a:t>
            </a:r>
            <a:r>
              <a:rPr lang="ru-RU" dirty="0"/>
              <a:t>, как в собственной лаборатории, так и при содействии специалистов из сторонних организаций.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Все  </a:t>
            </a:r>
            <a:r>
              <a:rPr lang="ru-RU" dirty="0"/>
              <a:t>«полевые» исследования ведутся в рамках концепции </a:t>
            </a:r>
            <a:r>
              <a:rPr lang="en-US" b="1" dirty="0" smtClean="0">
                <a:solidFill>
                  <a:srgbClr val="92D050"/>
                </a:solidFill>
              </a:rPr>
              <a:t>No Cruelty Test</a:t>
            </a:r>
            <a:r>
              <a:rPr lang="en-US" dirty="0" smtClean="0"/>
              <a:t> </a:t>
            </a:r>
            <a:r>
              <a:rPr lang="ru-RU" dirty="0" smtClean="0"/>
              <a:t>(«Тестирование без </a:t>
            </a:r>
            <a:r>
              <a:rPr lang="ru-RU" dirty="0"/>
              <a:t>жестокости»).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Мы применяем </a:t>
            </a:r>
            <a:r>
              <a:rPr lang="ru-RU" b="1" dirty="0">
                <a:solidFill>
                  <a:srgbClr val="00B0F0"/>
                </a:solidFill>
              </a:rPr>
              <a:t>два типа исследований</a:t>
            </a:r>
            <a:r>
              <a:rPr lang="ru-RU" dirty="0"/>
              <a:t>:</a:t>
            </a:r>
          </a:p>
          <a:p>
            <a:r>
              <a:rPr lang="ru-RU" dirty="0"/>
              <a:t>1)	Питание здоровых </a:t>
            </a:r>
            <a:r>
              <a:rPr lang="ru-RU" dirty="0" smtClean="0"/>
              <a:t>животных;</a:t>
            </a:r>
            <a:endParaRPr lang="ru-RU" dirty="0"/>
          </a:p>
          <a:p>
            <a:r>
              <a:rPr lang="ru-RU" dirty="0"/>
              <a:t>2)	Клинические испытания на больных животных, с уже существующими </a:t>
            </a:r>
            <a:r>
              <a:rPr lang="ru-RU" dirty="0" smtClean="0"/>
              <a:t>патологиями.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84760" y="901878"/>
            <a:ext cx="84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Наука</a:t>
            </a:r>
            <a:endParaRPr lang="ru-RU" sz="2000" b="1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626" y="5013176"/>
            <a:ext cx="1170616" cy="116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141" y="2215431"/>
            <a:ext cx="10175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265" y="3645024"/>
            <a:ext cx="1049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3765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2871" y="950545"/>
            <a:ext cx="1459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9A12B"/>
                </a:solidFill>
              </a:rPr>
              <a:t>Технологии</a:t>
            </a:r>
            <a:endParaRPr lang="ru-RU" sz="2000" b="1" dirty="0">
              <a:solidFill>
                <a:srgbClr val="69A12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415933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Завод </a:t>
            </a:r>
            <a:r>
              <a:rPr lang="en-US" dirty="0" smtClean="0"/>
              <a:t>Diusa Pet </a:t>
            </a:r>
            <a:r>
              <a:rPr lang="ru-RU" dirty="0" smtClean="0"/>
              <a:t>имеет </a:t>
            </a:r>
            <a:r>
              <a:rPr lang="ru-RU" b="1" dirty="0">
                <a:solidFill>
                  <a:srgbClr val="69A12B"/>
                </a:solidFill>
              </a:rPr>
              <a:t>сертификаты ISO 22000 и ISO 9001</a:t>
            </a:r>
            <a:r>
              <a:rPr lang="ru-RU" dirty="0"/>
              <a:t>. Мы придерживаемся лучшим современным стандартам производства, используем передовые технологии, проводим строгий контроль качества, как каждого отдельного ингредиента, так и готового продукта, в собственной независимой аккредитованной лаборатории.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39" y="3645024"/>
            <a:ext cx="1010617" cy="102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96599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Компания Diusa </a:t>
            </a:r>
            <a:r>
              <a:rPr lang="ru-RU" dirty="0" err="1"/>
              <a:t>Pet</a:t>
            </a:r>
            <a:r>
              <a:rPr lang="ru-RU" dirty="0"/>
              <a:t> имеет </a:t>
            </a:r>
            <a:r>
              <a:rPr lang="ru-RU" b="1" dirty="0">
                <a:solidFill>
                  <a:srgbClr val="69A12B"/>
                </a:solidFill>
              </a:rPr>
              <a:t>собственное производство</a:t>
            </a:r>
            <a:r>
              <a:rPr lang="ru-RU" b="1" dirty="0"/>
              <a:t> </a:t>
            </a:r>
            <a:r>
              <a:rPr lang="ru-RU" dirty="0"/>
              <a:t>кормов для домашних животных в Италии, регионе Ломбардия, в 15 км от Милана. 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389" y="1965990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6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3765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2871" y="950545"/>
            <a:ext cx="1459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9A12B"/>
                </a:solidFill>
              </a:rPr>
              <a:t>Технологии</a:t>
            </a:r>
            <a:endParaRPr lang="ru-RU" sz="2000" b="1" dirty="0">
              <a:solidFill>
                <a:srgbClr val="69A12B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516" y="1995995"/>
            <a:ext cx="6900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Diusa Pet </a:t>
            </a:r>
            <a:r>
              <a:rPr lang="ru-RU" dirty="0" smtClean="0"/>
              <a:t>использует </a:t>
            </a:r>
            <a:r>
              <a:rPr lang="ru-RU" b="1" dirty="0" smtClean="0">
                <a:solidFill>
                  <a:srgbClr val="69A12B"/>
                </a:solidFill>
              </a:rPr>
              <a:t>экструдер компании </a:t>
            </a:r>
            <a:r>
              <a:rPr lang="ru-RU" b="1" dirty="0" err="1" smtClean="0">
                <a:solidFill>
                  <a:srgbClr val="69A12B"/>
                </a:solidFill>
              </a:rPr>
              <a:t>Wenger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smtClean="0"/>
              <a:t>(USA), признанной мировым лидером: </a:t>
            </a:r>
            <a:r>
              <a:rPr lang="ru-RU" dirty="0"/>
              <a:t>весь процесс компьютеризирован, а </a:t>
            </a:r>
            <a:r>
              <a:rPr lang="ru-RU" dirty="0" smtClean="0"/>
              <a:t>оператор выполняет лишь функции контроля.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250" y="2028635"/>
            <a:ext cx="12192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800" y="4867419"/>
            <a:ext cx="6544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Нанесение питательных веществ происходит после термической обработки.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454" y="3364202"/>
            <a:ext cx="706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того чтобы сохранить качество и полезные свойства каждого ингредиента, отборное сырье проходит бережную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rgbClr val="69A12B"/>
                </a:solidFill>
              </a:rPr>
              <a:t>термическую обработку паром</a:t>
            </a:r>
            <a:r>
              <a:rPr lang="ru-RU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387" y="3417085"/>
            <a:ext cx="13843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3592" y="4653136"/>
            <a:ext cx="1434871" cy="144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5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8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50261" y="997649"/>
            <a:ext cx="2612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Технология «</a:t>
            </a:r>
            <a:r>
              <a:rPr lang="en-US" dirty="0" smtClean="0">
                <a:solidFill>
                  <a:schemeClr val="bg1"/>
                </a:solidFill>
              </a:rPr>
              <a:t>Precooking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Обработка паром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0770" y="2664857"/>
            <a:ext cx="115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Экструзия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6354" y="2033927"/>
            <a:ext cx="288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Смешивание ингредиентов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7825" y="3501008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Нанесение витаминов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4" y="4581128"/>
            <a:ext cx="81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Сушка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790644" y="1767769"/>
            <a:ext cx="242316" cy="27561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153" y="2406558"/>
            <a:ext cx="238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153" y="3093324"/>
            <a:ext cx="238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38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651716" y="116632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Технологии </a:t>
            </a:r>
            <a:endParaRPr lang="ru-RU" sz="2400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7401"/>
            <a:ext cx="4955845" cy="369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Овал 27"/>
          <p:cNvSpPr/>
          <p:nvPr/>
        </p:nvSpPr>
        <p:spPr>
          <a:xfrm>
            <a:off x="1475656" y="3215597"/>
            <a:ext cx="1800200" cy="17740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355600">
              <a:schemeClr val="bg1">
                <a:alpha val="38000"/>
              </a:schemeClr>
            </a:glow>
            <a:outerShdw blurRad="63500" sx="105000" sy="105000" algn="ctr" rotWithShape="0">
              <a:schemeClr val="bg1"/>
            </a:outerShdw>
            <a:reflection endPos="0" dist="50800" dir="5400000" sy="-100000" algn="bl" rotWithShape="0"/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252" y="6792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733" y="908720"/>
            <a:ext cx="18049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0602" y="1319397"/>
            <a:ext cx="645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«Выбор ингредиентов основывается на знании об их происхождения, выращивании, обработке, а также питательных свойствах каждого элемента молекулярной структуры»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18195" y="2670007"/>
            <a:ext cx="3546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Отборное сырье от проверенных поставщиков, доказавших качество своих продуктов</a:t>
            </a:r>
          </a:p>
          <a:p>
            <a:endParaRPr lang="ru-RU" dirty="0"/>
          </a:p>
          <a:p>
            <a:r>
              <a:rPr lang="ru-RU" dirty="0" smtClean="0"/>
              <a:t>Без ГМО</a:t>
            </a:r>
          </a:p>
          <a:p>
            <a:endParaRPr lang="ru-RU" dirty="0"/>
          </a:p>
          <a:p>
            <a:r>
              <a:rPr lang="ru-RU" dirty="0" smtClean="0"/>
              <a:t>Без красителей</a:t>
            </a:r>
          </a:p>
          <a:p>
            <a:endParaRPr lang="ru-RU" dirty="0"/>
          </a:p>
          <a:p>
            <a:r>
              <a:rPr lang="ru-RU" dirty="0" smtClean="0"/>
              <a:t>Только натуральные антиоксиданты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2692504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3746359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4276475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4867211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756" y="3561693"/>
            <a:ext cx="828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7443</TotalTime>
  <Words>1495</Words>
  <Application>Microsoft Office PowerPoint</Application>
  <PresentationFormat>Экран (4:3)</PresentationFormat>
  <Paragraphs>214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Макосова</dc:creator>
  <cp:lastModifiedBy>user</cp:lastModifiedBy>
  <cp:revision>262</cp:revision>
  <dcterms:created xsi:type="dcterms:W3CDTF">2019-09-13T11:00:49Z</dcterms:created>
  <dcterms:modified xsi:type="dcterms:W3CDTF">2020-01-20T07:12:27Z</dcterms:modified>
</cp:coreProperties>
</file>