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3" r:id="rId5"/>
    <p:sldId id="265" r:id="rId6"/>
    <p:sldId id="266" r:id="rId7"/>
    <p:sldId id="346" r:id="rId8"/>
    <p:sldId id="312" r:id="rId9"/>
    <p:sldId id="291" r:id="rId10"/>
    <p:sldId id="347" r:id="rId11"/>
    <p:sldId id="293" r:id="rId12"/>
    <p:sldId id="292" r:id="rId13"/>
    <p:sldId id="294" r:id="rId14"/>
    <p:sldId id="302" r:id="rId15"/>
    <p:sldId id="303" r:id="rId16"/>
    <p:sldId id="304" r:id="rId17"/>
    <p:sldId id="295" r:id="rId18"/>
    <p:sldId id="297" r:id="rId19"/>
    <p:sldId id="296" r:id="rId20"/>
    <p:sldId id="298" r:id="rId21"/>
    <p:sldId id="299" r:id="rId22"/>
    <p:sldId id="301" r:id="rId23"/>
    <p:sldId id="305" r:id="rId24"/>
    <p:sldId id="309" r:id="rId25"/>
    <p:sldId id="311" r:id="rId26"/>
    <p:sldId id="310" r:id="rId27"/>
    <p:sldId id="313" r:id="rId28"/>
    <p:sldId id="314" r:id="rId29"/>
    <p:sldId id="315" r:id="rId30"/>
    <p:sldId id="316" r:id="rId31"/>
    <p:sldId id="290" r:id="rId32"/>
    <p:sldId id="35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A12B"/>
    <a:srgbClr val="F8A45E"/>
    <a:srgbClr val="187D9C"/>
    <a:srgbClr val="4108CE"/>
    <a:srgbClr val="FFCC66"/>
    <a:srgbClr val="AE4294"/>
    <a:srgbClr val="6600CC"/>
    <a:srgbClr val="007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6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0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2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6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0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2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4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5.jpe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6.jpe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9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3.pn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6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63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24279" y="1319996"/>
            <a:ext cx="50003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История </a:t>
            </a:r>
            <a:r>
              <a:rPr lang="ru-RU" dirty="0"/>
              <a:t>компании Diusa </a:t>
            </a:r>
            <a:r>
              <a:rPr lang="ru-RU" dirty="0" err="1"/>
              <a:t>Pet</a:t>
            </a:r>
            <a:r>
              <a:rPr lang="ru-RU" dirty="0"/>
              <a:t> началась с создания первой на французском ветеринарном рынке линейки натуральных средств по уходу за домашними животными еще в </a:t>
            </a:r>
            <a:r>
              <a:rPr lang="ru-RU" b="1" dirty="0">
                <a:solidFill>
                  <a:srgbClr val="00B050"/>
                </a:solidFill>
              </a:rPr>
              <a:t>1901 году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Сегодня Diusa </a:t>
            </a:r>
            <a:r>
              <a:rPr lang="ru-RU" dirty="0" err="1"/>
              <a:t>Pet</a:t>
            </a:r>
            <a:r>
              <a:rPr lang="ru-RU" dirty="0"/>
              <a:t> – </a:t>
            </a:r>
            <a:r>
              <a:rPr lang="ru-RU" b="1" dirty="0">
                <a:solidFill>
                  <a:srgbClr val="00B050"/>
                </a:solidFill>
              </a:rPr>
              <a:t>многонациональная команда экспертов</a:t>
            </a:r>
            <a:r>
              <a:rPr lang="ru-RU" dirty="0"/>
              <a:t> в области правильного питания собак и кошек, ветеринарные специалисты и профессиональные заводчики, объединенные любовью к животным.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625" y="5120123"/>
            <a:ext cx="49283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наши усилия за последние 120 лет направлены на обеспечение благополучия и долголетия Ваших питомцев.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6039" y="1268760"/>
            <a:ext cx="2400657" cy="250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6040" y="3901344"/>
            <a:ext cx="3384000" cy="2437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513" y="3325280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868650"/>
            <a:ext cx="224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Команда </a:t>
            </a:r>
            <a:r>
              <a:rPr lang="en-US" sz="2000" b="1" dirty="0" smtClean="0">
                <a:solidFill>
                  <a:srgbClr val="00B050"/>
                </a:solidFill>
              </a:rPr>
              <a:t>Diusa Pet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512" y="1271803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Беззерновая</a:t>
            </a:r>
            <a:r>
              <a:rPr lang="ru-RU" dirty="0" smtClean="0"/>
              <a:t> </a:t>
            </a:r>
            <a:r>
              <a:rPr lang="ru-RU" dirty="0"/>
              <a:t>линейка сухих кормов. Свежее мясо, высокий уровень белков и мощный комплекс натуральных </a:t>
            </a:r>
            <a:r>
              <a:rPr lang="ru-RU" dirty="0" err="1"/>
              <a:t>фитонутриентов</a:t>
            </a:r>
            <a:r>
              <a:rPr lang="ru-RU" dirty="0"/>
              <a:t>. </a:t>
            </a:r>
            <a:r>
              <a:rPr lang="ru-RU" b="1" dirty="0">
                <a:solidFill>
                  <a:srgbClr val="92D050"/>
                </a:solidFill>
              </a:rPr>
              <a:t>Только лучшее от Diusa </a:t>
            </a:r>
            <a:r>
              <a:rPr lang="ru-RU" b="1" dirty="0" err="1">
                <a:solidFill>
                  <a:srgbClr val="92D050"/>
                </a:solidFill>
              </a:rPr>
              <a:t>Pet</a:t>
            </a:r>
            <a:r>
              <a:rPr lang="ru-RU" b="1" dirty="0">
                <a:solidFill>
                  <a:srgbClr val="92D050"/>
                </a:solidFill>
              </a:rPr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830350"/>
            <a:ext cx="229235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2830350"/>
            <a:ext cx="2016224" cy="347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455" y="3212976"/>
            <a:ext cx="186289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953" y="2020812"/>
            <a:ext cx="21399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5415" y="1984921"/>
            <a:ext cx="2303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Доступные фасовки: </a:t>
            </a:r>
          </a:p>
          <a:p>
            <a:r>
              <a:rPr lang="ru-RU" sz="1600" dirty="0"/>
              <a:t>Кошки – 0,4 и 1,5 кг</a:t>
            </a:r>
          </a:p>
          <a:p>
            <a:r>
              <a:rPr lang="ru-RU" sz="1600" dirty="0"/>
              <a:t>Собаки: 0,8, </a:t>
            </a:r>
            <a:r>
              <a:rPr lang="ru-RU" sz="1600" dirty="0" smtClean="0"/>
              <a:t>2; 7  </a:t>
            </a:r>
            <a:r>
              <a:rPr lang="ru-RU" sz="1600" dirty="0"/>
              <a:t>и 12 кг</a:t>
            </a:r>
          </a:p>
        </p:txBody>
      </p:sp>
    </p:spTree>
    <p:extLst>
      <p:ext uri="{BB962C8B-B14F-4D97-AF65-F5344CB8AC3E}">
        <p14:creationId xmlns:p14="http://schemas.microsoft.com/office/powerpoint/2010/main" val="28023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1855" y="2492896"/>
            <a:ext cx="5832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(40%), свежая курица без костей (20%), дегидратированная утка (10%), батат, куриный жир, гороховый крахмал, рыбий жир, куриная печень, корень цикория (источник инулина и ФОС), волокна гороха,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</a:p>
          <a:p>
            <a:endParaRPr lang="en-US" sz="1400" dirty="0" smtClean="0"/>
          </a:p>
          <a:p>
            <a:r>
              <a:rPr lang="ru-RU" sz="1400" b="1" dirty="0">
                <a:solidFill>
                  <a:srgbClr val="92D050"/>
                </a:solidFill>
              </a:rPr>
              <a:t>Гарантированный анализ: </a:t>
            </a:r>
            <a:r>
              <a:rPr lang="ru-RU" sz="1400" dirty="0"/>
              <a:t>сырой протеин – 37,00%, сырой жир – 20,00%, сырая клетчатка – 1,40%, влага – 9,00%, сырая зола – 8,30%, крахмал – 21,00%, Кальций – 1,60%, Фосфор – 1,20%, Натрий – 0,45%, Омега-6 – 2,40%,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68" y="2636912"/>
            <a:ext cx="2279281" cy="380373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Alleva Holistic </a:t>
            </a:r>
            <a:r>
              <a:rPr lang="en-US" dirty="0" err="1" smtClean="0">
                <a:solidFill>
                  <a:schemeClr val="tx1"/>
                </a:solidFill>
              </a:rPr>
              <a:t>Chicken&amp;Duck</a:t>
            </a:r>
            <a:r>
              <a:rPr lang="en-US" dirty="0" smtClean="0">
                <a:solidFill>
                  <a:schemeClr val="tx1"/>
                </a:solidFill>
              </a:rPr>
              <a:t> + Aloe </a:t>
            </a:r>
            <a:r>
              <a:rPr lang="en-US" dirty="0" err="1" smtClean="0">
                <a:solidFill>
                  <a:schemeClr val="tx1"/>
                </a:solidFill>
              </a:rPr>
              <a:t>vera&amp;Ginseng</a:t>
            </a:r>
            <a:r>
              <a:rPr lang="en-US" dirty="0" smtClean="0">
                <a:solidFill>
                  <a:schemeClr val="tx1"/>
                </a:solidFill>
              </a:rPr>
              <a:t> Puppy Medium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средних пород, беременных и кормящих сук.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275" y="5630048"/>
            <a:ext cx="698228" cy="69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2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48323"/>
            <a:ext cx="2244048" cy="36652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59832" y="2431727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(45%), свежая курица без костей (20%), дегидратированная утка (10%), батат, куриный жир, гороховый крахмал, рыбий жир, куриная печень, корень цикория (источник инулина и ФОС), волокна гороха,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ru-RU" sz="1400" b="1" dirty="0">
                <a:solidFill>
                  <a:srgbClr val="92D050"/>
                </a:solidFill>
              </a:rPr>
              <a:t>Гарантированный анализ: </a:t>
            </a:r>
            <a:r>
              <a:rPr lang="ru-RU" sz="1400" dirty="0"/>
              <a:t>сырой протеин – 38,00%, сырой жир – 22,00%, сырая клетчатка – 1,40%, влага – 9,00%, сырая зола – 8,40%, крахмал – 20,00%, Кальций – 1,70%, Фосфор – 1,20%, Натрий – 0,50%, Омега-6 – 2,50%, Омега-3 – 1,30%,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- 0,70%; </a:t>
            </a:r>
            <a:r>
              <a:rPr lang="ru-RU" sz="1400" dirty="0"/>
              <a:t>глюкозамин </a:t>
            </a:r>
            <a:r>
              <a:rPr lang="ru-RU" sz="1400" dirty="0" smtClean="0"/>
              <a:t>–1300 </a:t>
            </a:r>
            <a:r>
              <a:rPr lang="ru-RU" sz="1400" dirty="0"/>
              <a:t>мг/кг; хондроитин сульфат – 1100 мг/кг.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&amp; </a:t>
            </a:r>
            <a:r>
              <a:rPr lang="en-US" dirty="0">
                <a:solidFill>
                  <a:schemeClr val="tx1"/>
                </a:solidFill>
              </a:rPr>
              <a:t>Ginseng Puppy </a:t>
            </a:r>
            <a:r>
              <a:rPr lang="en-US" dirty="0" smtClean="0">
                <a:solidFill>
                  <a:schemeClr val="tx1"/>
                </a:solidFill>
              </a:rPr>
              <a:t>Mini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</a:t>
            </a:r>
            <a:r>
              <a:rPr lang="ru-RU" dirty="0" smtClean="0">
                <a:solidFill>
                  <a:schemeClr val="tx1"/>
                </a:solidFill>
              </a:rPr>
              <a:t>мелких </a:t>
            </a:r>
            <a:r>
              <a:rPr lang="ru-RU" dirty="0">
                <a:solidFill>
                  <a:schemeClr val="tx1"/>
                </a:solidFill>
              </a:rPr>
              <a:t>пород, беременных и кормящих сук.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5635366"/>
            <a:ext cx="707339" cy="6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9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237" y="5635661"/>
            <a:ext cx="674466" cy="67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1635" y="2492299"/>
            <a:ext cx="57961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(40%), свежая океаническая рыба (20%), батат, рыбий жир, гороховый крахмал, корень цикория (источник инулина и ФОС), волокна гороха,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92D050"/>
                </a:solidFill>
              </a:rPr>
              <a:t>Антиоксиданты</a:t>
            </a:r>
            <a:r>
              <a:rPr lang="ru-RU" sz="1400" b="1" dirty="0">
                <a:solidFill>
                  <a:srgbClr val="92D050"/>
                </a:solidFill>
              </a:rPr>
              <a:t>: </a:t>
            </a:r>
            <a:r>
              <a:rPr lang="ru-RU" sz="1400" dirty="0"/>
              <a:t>экстракт токоферолов натурального происхождения.</a:t>
            </a:r>
          </a:p>
          <a:p>
            <a:r>
              <a:rPr lang="ru-RU" sz="1400" dirty="0"/>
              <a:t>Гарантированный анализ: сырой протеин – 34,00%, сырой жир – 16,00%, сырая клетчатка – 1,40%, влага – 9,00%, сырая зола – 8,50%, крахмал – 24,00%, Кальций – 1,60%, Фосфор – 1,20%, Натрий – 0,65%, Омега-6 – 1,50%, Омега-3 – 2,60%,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- 0,80%;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- 1,00%; </a:t>
            </a:r>
            <a:r>
              <a:rPr lang="ru-RU" sz="1400" dirty="0"/>
              <a:t>глюкозамин – 1000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645327"/>
            <a:ext cx="2242800" cy="36648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</a:t>
            </a:r>
            <a:r>
              <a:rPr lang="en-US" dirty="0" err="1" smtClean="0">
                <a:solidFill>
                  <a:schemeClr val="tx1"/>
                </a:solidFill>
              </a:rPr>
              <a:t>Duck+Aloe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and Ginseng Puppy Maxi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крупных пород, беременных и кормящих сук.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9716" y="5632951"/>
            <a:ext cx="7064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7181" y="2474066"/>
            <a:ext cx="581607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(50%), свежая океаническая рыба (20%), батат, рыбий жир, гороховый крахмал, корень цикория (источник инулина и ФОС), волокна гороха,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юкки. 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>
                <a:solidFill>
                  <a:srgbClr val="00B0F0"/>
                </a:solidFill>
              </a:rPr>
              <a:t>Гарантированный анализ: </a:t>
            </a:r>
            <a:r>
              <a:rPr lang="ru-RU" sz="1400" dirty="0"/>
              <a:t>сырой протеин – 36,00%, сырой жир – 20,00%, сырая клетчатка – 1,40%, влага – 9,00%, сырая зола – 8,70%, крахмал – 22,00%, Кальций – 1,70%, Фосфор – 1,30%, Натрий – 0,70%, Омега-6 – 1,70%, Омега-3 – 2,80%,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- 0,90%;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- 1,10%; </a:t>
            </a:r>
            <a:r>
              <a:rPr lang="ru-RU" sz="1400" dirty="0"/>
              <a:t>глюкозамин – 1000 мг/кг.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708920"/>
            <a:ext cx="2295447" cy="3644318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Ocean Fish + Hemp &amp;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Puppy Mini</a:t>
            </a: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мелких пород, беременных и кормящих сук.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1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302" y="5632951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72132"/>
            <a:ext cx="581079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(45%), свежая океаническая рыба (20%), батат, рыбий жир, гороховый крахмал, корень цикория (источник инулина и ФОС), волокна гороха,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00B0F0"/>
                </a:solidFill>
              </a:rPr>
              <a:t>Гарантированный </a:t>
            </a:r>
            <a:r>
              <a:rPr lang="ru-RU" sz="1400" b="1" dirty="0">
                <a:solidFill>
                  <a:srgbClr val="00B0F0"/>
                </a:solidFill>
              </a:rPr>
              <a:t>анализ: </a:t>
            </a:r>
            <a:r>
              <a:rPr lang="ru-RU" sz="1400" dirty="0"/>
              <a:t>сырой протеин – 35,00%, сырой жир – 18,00%, сырая клетчатка – 1,40%, влага – 9,00%, сырая зола – 8,60%, крахмал – 23,00%, Кальций – 1,70%, Фосфор – 1,30%, Натрий – 0,70%, Омега-6 – 1,60%, Омега-3 – 2,70%,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- 0,80%;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- 1,10%; </a:t>
            </a:r>
            <a:r>
              <a:rPr lang="ru-RU" sz="1400" dirty="0"/>
              <a:t>глюкозамин – 1000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2708920"/>
            <a:ext cx="2396177" cy="361935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Ocean Fish + Hemp &amp;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Puppy Medium</a:t>
            </a: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средних пород, беременных и кормящих сук.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72132"/>
            <a:ext cx="581079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(40%), свежая океаническая рыба (20%), батат, рыбий жир, гороховый крахмал, корень цикория (источник инулина и ФОС), волокна гороха,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00B0F0"/>
                </a:solidFill>
              </a:rPr>
              <a:t>Гарантированный </a:t>
            </a:r>
            <a:r>
              <a:rPr lang="ru-RU" sz="1400" b="1" dirty="0">
                <a:solidFill>
                  <a:srgbClr val="00B0F0"/>
                </a:solidFill>
              </a:rPr>
              <a:t>анализ: </a:t>
            </a:r>
            <a:r>
              <a:rPr lang="ru-RU" sz="1400" dirty="0"/>
              <a:t>сырой протеин – 34,00%, сырой жир – 16,00%, сырая клетчатка – 1,40%, влага – 9,00%, сырая зола – 8,50%, крахмал – 24,00%, Кальций – 1,60%, Фосфор – 1,20%, Натрий – 0,65%, Омега-6 – 1,50%, Омега-3 – 2,60%,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- 0,80%;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- 1,00%; </a:t>
            </a:r>
            <a:r>
              <a:rPr lang="ru-RU" sz="1400" dirty="0"/>
              <a:t>глюкозамин – 1000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76" y="2708384"/>
            <a:ext cx="2244076" cy="358589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Alleva </a:t>
            </a:r>
            <a:r>
              <a:rPr lang="ru-RU" dirty="0" err="1">
                <a:solidFill>
                  <a:schemeClr val="tx1"/>
                </a:solidFill>
              </a:rPr>
              <a:t>Holistic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Ocean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Fish</a:t>
            </a:r>
            <a:r>
              <a:rPr lang="ru-RU" dirty="0">
                <a:solidFill>
                  <a:schemeClr val="tx1"/>
                </a:solidFill>
              </a:rPr>
              <a:t> + </a:t>
            </a:r>
            <a:r>
              <a:rPr lang="ru-RU" dirty="0" err="1">
                <a:solidFill>
                  <a:schemeClr val="tx1"/>
                </a:solidFill>
              </a:rPr>
              <a:t>Hemp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Aloe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vera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Puppy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Maxi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щенков крупных пород, беременных и кормящих сук.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4351" y="5618005"/>
            <a:ext cx="676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642" y="5603235"/>
            <a:ext cx="720075" cy="7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0284" y="2460715"/>
            <a:ext cx="5832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(40%), свежая курица без костей (20%), дегидратированная утка (10%), батат, куриный жир, гороховый крахмал, рыбий жир, волокна гороха,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92D050"/>
                </a:solidFill>
              </a:rPr>
              <a:t>Гарантированный </a:t>
            </a:r>
            <a:r>
              <a:rPr lang="ru-RU" sz="1400" b="1" dirty="0">
                <a:solidFill>
                  <a:srgbClr val="92D050"/>
                </a:solidFill>
              </a:rPr>
              <a:t>анализ: </a:t>
            </a:r>
            <a:r>
              <a:rPr lang="ru-RU" sz="1400" dirty="0"/>
              <a:t>сырой протеин – 37,00%, сырой жир – 18,00%, сырая клетчатка – 2,50%, влага – 9,00%, сырая зола – 8,10%, крахмал – 22,00%, Кальций – 1,70%, Фосфор – 1,20%, Натрий – 0,45%, Омега-6 – 2,50%,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50" y="2773188"/>
            <a:ext cx="2253879" cy="3555088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and Ginseng Mini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мелких пород.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4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656" y="5607215"/>
            <a:ext cx="698227" cy="73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92896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(35%), свежая курица без костей (20%), дегидратированная утка (10%), батат, куриный жир, гороховый крахмал, рыбий жир, волокна гороха,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92D050"/>
                </a:solidFill>
              </a:rPr>
              <a:t>Гарантированный </a:t>
            </a:r>
            <a:r>
              <a:rPr lang="ru-RU" sz="1400" b="1" dirty="0">
                <a:solidFill>
                  <a:srgbClr val="92D050"/>
                </a:solidFill>
              </a:rPr>
              <a:t>анализ: </a:t>
            </a:r>
            <a:r>
              <a:rPr lang="ru-RU" sz="1400" dirty="0"/>
              <a:t>сырой протеин – 36,00%, сырой жир – 17,00%, сырая клетчатка – 2,50%, влага – 9,00%, сырая зола – 8,00%, крахмал – 23,00%, Кальций – 1,70%, Фосфор – 1,20%, Натрий – 0,45%, Омега-6 – 2,40%,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71" y="2694975"/>
            <a:ext cx="2232248" cy="360415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2571" y="903040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and Ginseng Medium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средних пород.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1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900" y="5647639"/>
            <a:ext cx="7556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455230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(30%), свежая курица без костей (20%), дегидратированная утка (10%), батат, куриный жир, гороховый крахмал, рыбий жир, волокна гороха,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92D050"/>
                </a:solidFill>
              </a:rPr>
              <a:t>Гарантированный </a:t>
            </a:r>
            <a:r>
              <a:rPr lang="ru-RU" sz="1400" b="1" dirty="0">
                <a:solidFill>
                  <a:srgbClr val="92D050"/>
                </a:solidFill>
              </a:rPr>
              <a:t>анализ: </a:t>
            </a:r>
            <a:r>
              <a:rPr lang="ru-RU" sz="1400" dirty="0"/>
              <a:t>сырой протеин – 35,00%, сырой жир – 16,00%, сырая клетчатка – 2,50%, влага – 9,00%, сырая зола – 8,00%, крахмал – 24,00%, Кальций – 1,60%, Фосфор – 1,10%, Натрий – 0,40%, Омега-6 – 2,30%,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9" y="2708920"/>
            <a:ext cx="2276977" cy="361499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and Ginseng Maxi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крупных пород.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3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1272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446627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«Все </a:t>
            </a:r>
            <a:r>
              <a:rPr lang="ru-RU" sz="1400" i="1" dirty="0"/>
              <a:t>наши усилия направлены на единственную цель: благополучие домашних питомцев на первом месте</a:t>
            </a:r>
            <a:r>
              <a:rPr lang="ru-RU" sz="1400" i="1" dirty="0" smtClean="0"/>
              <a:t>!»</a:t>
            </a:r>
            <a:endParaRPr lang="ru-RU" sz="1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968464" y="900642"/>
            <a:ext cx="1475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Философия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326" y="2017029"/>
            <a:ext cx="6387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Необходимые условия: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Лучшие ингредиенты, строгий контроль качества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Уникальные формулы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Бережная обработка на высокотехнологичном оборудовании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Уникальный подход к потребностям домашних питомцев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754" y="5125789"/>
            <a:ext cx="1519194" cy="63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498" y="4843351"/>
            <a:ext cx="6379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Компания </a:t>
            </a:r>
            <a:r>
              <a:rPr lang="en-US" dirty="0" smtClean="0"/>
              <a:t>Diusa Pet </a:t>
            </a:r>
            <a:r>
              <a:rPr lang="ru-RU" dirty="0" smtClean="0"/>
              <a:t>является участником </a:t>
            </a:r>
            <a:r>
              <a:rPr lang="ru-RU" b="1" dirty="0">
                <a:solidFill>
                  <a:srgbClr val="0070C0"/>
                </a:solidFill>
              </a:rPr>
              <a:t>«1% для Планеты» </a:t>
            </a:r>
            <a:r>
              <a:rPr lang="ru-RU" dirty="0"/>
              <a:t>- глобального движения, объединяющие предприятия и отдельные лица для поддержки экологии посредством различных активностей или пожертвований. 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160" y="3945453"/>
            <a:ext cx="1736725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8259" y="4090194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Участник </a:t>
            </a:r>
            <a:r>
              <a:rPr lang="ru-RU" b="1" dirty="0">
                <a:solidFill>
                  <a:srgbClr val="0070C0"/>
                </a:solidFill>
              </a:rPr>
              <a:t>Общества Защиты Животных</a:t>
            </a:r>
            <a:r>
              <a:rPr lang="ru-RU" dirty="0"/>
              <a:t>, Франция.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539" y="2420144"/>
            <a:ext cx="10175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46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140" y="5602789"/>
            <a:ext cx="725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59832" y="2473134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Ингредиенты: </a:t>
            </a:r>
            <a:r>
              <a:rPr lang="ru-RU" sz="1400" dirty="0"/>
              <a:t>дегидратированная ягнятина (35%), свежая ягнятина (20%), дегидратированная оленина (10%), батат, куриный жир, гороховый крахмал, волокна гороха, рыбий жир, куриная печень, корень цикория (источник инулина и ФОС), подорожник, инактивированные сухие пивные дрожжи (источник МОС), карбонат калия, глюкозамин, хондроитин сульфат, конопля посевная (верхние листья – 0,10%, соцветия – 0,005%),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Гарантированный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анализ: </a:t>
            </a:r>
            <a:r>
              <a:rPr lang="ru-RU" sz="1400" dirty="0"/>
              <a:t>сырой протеин – 35,00%, сырой жир – 18,00%, сырая клетчатка – 3,00%, влага – 9,00%, сырая зола – 8,60%, крахмал – 20,00%, Кальций – 1,70%, Фосфор – 1,20%, Натрий – 0,50%, Омега-6 – 2,30%, Омега-3 – 1,30%,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317" y="2708920"/>
            <a:ext cx="2254057" cy="351908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12317" y="885771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Lamb &amp; Venison + Hemp &amp; Ginseng Mini</a:t>
            </a:r>
          </a:p>
          <a:p>
            <a:r>
              <a:rPr lang="ru-RU" dirty="0">
                <a:solidFill>
                  <a:schemeClr val="tx1"/>
                </a:solidFill>
              </a:rPr>
              <a:t>Ягненок, Оленина, Конопля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мелких пород.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244" y="5569696"/>
            <a:ext cx="753383" cy="75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59831" y="2463614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Ингредиенты: </a:t>
            </a:r>
            <a:r>
              <a:rPr lang="ru-RU" sz="1400" dirty="0"/>
              <a:t>дегидратированная ягнятина (30%), свежая ягнятина (20%), дегидратированная оленина (10%), батат, куриный жир, гороховый крахмал, волокна гороха, рыбий жир, куриная печень, корень цикория (источник инулина и ФОС), подорожник, инактивированные сухие пивные дрожжи (источник МОС), карбонат калия, глюкозамин, хондроитин сульфат, конопля посевная (верхние листья – 0,10%, соцветия – 0,005%),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Гарантированный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анализ: </a:t>
            </a:r>
            <a:r>
              <a:rPr lang="ru-RU" sz="1400" dirty="0"/>
              <a:t>сырой протеин – 34,00%, сырой жир – 16,00%, сырая клетчатка – 3,00%, влага – 9,00%, сырая зола – 8,50%, крахмал – 22,00%, Кальций – 1,60%, Фосфор – 1,10%, Натрий – 0,45%, Омега-6 – 2,20%, Омега-3 – 1,30%,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2676859"/>
            <a:ext cx="2263543" cy="3570331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21217" y="908720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Alleva </a:t>
            </a:r>
            <a:r>
              <a:rPr lang="ru-RU" dirty="0" err="1">
                <a:solidFill>
                  <a:schemeClr val="tx1"/>
                </a:solidFill>
              </a:rPr>
              <a:t>Holistic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Lamb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Venison</a:t>
            </a:r>
            <a:r>
              <a:rPr lang="ru-RU" dirty="0">
                <a:solidFill>
                  <a:schemeClr val="tx1"/>
                </a:solidFill>
              </a:rPr>
              <a:t> + </a:t>
            </a:r>
            <a:r>
              <a:rPr lang="ru-RU" dirty="0" err="1">
                <a:solidFill>
                  <a:schemeClr val="tx1"/>
                </a:solidFill>
              </a:rPr>
              <a:t>Hemp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Ginseng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Medium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ru-RU" dirty="0" err="1">
                <a:solidFill>
                  <a:schemeClr val="tx1"/>
                </a:solidFill>
              </a:rPr>
              <a:t>Maxi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Ягненок, Оленина, Конопля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средних и крупных пород.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0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140" y="5602789"/>
            <a:ext cx="7254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1692696" y="1271803"/>
            <a:ext cx="70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48083"/>
            <a:ext cx="58107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(45%), свежая океаническая рыба (20%), батат, рыбий жир, гороховый крахмал, волокна гороха, корень цикория (источник инулина и ФОС),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хондроитин сульфат,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00B0F0"/>
                </a:solidFill>
              </a:rPr>
              <a:t>Гарантированный </a:t>
            </a:r>
            <a:r>
              <a:rPr lang="ru-RU" sz="1400" b="1" dirty="0">
                <a:solidFill>
                  <a:srgbClr val="00B0F0"/>
                </a:solidFill>
              </a:rPr>
              <a:t>анализ: </a:t>
            </a:r>
            <a:r>
              <a:rPr lang="ru-RU" sz="1400" dirty="0"/>
              <a:t>сырой протеин – 36,00%, сырой жир – 18,00%, сырая клетчатка – 2,50%, влага – 9,00%, сырая зола – 8,50%, крахмал – 23,00%, Кальций – 1,50%, Фосфор – 1,30%, Натрий – 0,65%, Омега-6 – 1,80%, Омега-3 – 2,50%,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- 0,70%;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- 0,90%; </a:t>
            </a:r>
            <a:r>
              <a:rPr lang="ru-RU" sz="1400" dirty="0"/>
              <a:t>глюкозамин – 1000 мг/кг; хондроитин сульфат – 1100 мг/кг.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90722"/>
            <a:ext cx="2232248" cy="348504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Ocean Fish + Hemp &amp;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Mini</a:t>
            </a: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мелких пород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747" y="5637667"/>
            <a:ext cx="685879" cy="69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63614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Ингредиенты: </a:t>
            </a:r>
            <a:r>
              <a:rPr lang="ru-RU" sz="1400" dirty="0"/>
              <a:t>дегидратированная океаническая рыба (40%), свежая океаническая рыба (20%), батат, рыбий жир, гороховый крахмал, волокна гороха, корень цикория (источник инулина и ФОС),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хондроитин сульфат,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00B0F0"/>
                </a:solidFill>
              </a:rPr>
              <a:t>Гарантированный </a:t>
            </a:r>
            <a:r>
              <a:rPr lang="ru-RU" sz="1400" b="1" dirty="0">
                <a:solidFill>
                  <a:srgbClr val="00B0F0"/>
                </a:solidFill>
              </a:rPr>
              <a:t>анализ: </a:t>
            </a:r>
            <a:r>
              <a:rPr lang="ru-RU" sz="1400" dirty="0"/>
              <a:t>сырой протеин – 34,00%, сырой жир – 16,00%, сырая клетчатка – 3,00%, влага – 9,00%, сырая зола – 8,40%, крахмал – 24,00%, Кальций – 1,50%, Фосфор – 1,20%, Натрий – 0,55%, Омега-6 – 1,70%, Омега-3 – 2,40%,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- 0,60%;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- 0,90%; </a:t>
            </a:r>
            <a:r>
              <a:rPr lang="ru-RU" sz="1400" dirty="0"/>
              <a:t>глюкозамин – 1000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780928"/>
            <a:ext cx="2089478" cy="342318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Alleva </a:t>
            </a:r>
            <a:r>
              <a:rPr lang="ru-RU" dirty="0" err="1">
                <a:solidFill>
                  <a:schemeClr val="tx1"/>
                </a:solidFill>
              </a:rPr>
              <a:t>Holistic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Ocean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Fish</a:t>
            </a:r>
            <a:r>
              <a:rPr lang="ru-RU" dirty="0">
                <a:solidFill>
                  <a:schemeClr val="tx1"/>
                </a:solidFill>
              </a:rPr>
              <a:t> + </a:t>
            </a:r>
            <a:r>
              <a:rPr lang="ru-RU" dirty="0" err="1">
                <a:solidFill>
                  <a:schemeClr val="tx1"/>
                </a:solidFill>
              </a:rPr>
              <a:t>Hemp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Aloe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vera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Medium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ru-RU" dirty="0" err="1">
                <a:solidFill>
                  <a:schemeClr val="tx1"/>
                </a:solidFill>
              </a:rPr>
              <a:t>Maxi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собак средних и крупных пород.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3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4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225" y="5594829"/>
            <a:ext cx="720402" cy="72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37977" y="2472132"/>
            <a:ext cx="58326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(45%), свежая курица без костей (25%), дегидратированная утка (15%), батат, куриный жир, гороховый крахмал, рыбий жир, куриная печень, корень цикория (источник инулина и ФОС), волокна гороха,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92D050"/>
                </a:solidFill>
              </a:rPr>
              <a:t>Гарантированный </a:t>
            </a:r>
            <a:r>
              <a:rPr lang="ru-RU" sz="1400" b="1" dirty="0">
                <a:solidFill>
                  <a:srgbClr val="92D050"/>
                </a:solidFill>
              </a:rPr>
              <a:t>анализ: </a:t>
            </a:r>
            <a:r>
              <a:rPr lang="ru-RU" sz="1400" dirty="0"/>
              <a:t>сырой протеин – 44,00%, сырой жир – 20,00%, сырая клетчатка – 1,40%, влага – 7,00%, сырая зола – 8,40%, крахмал – 17,00%, Кальций – 1,60%, Фосфор – 1,30%, Натрий – 0,50%, Магний - 0,09%; Омега-6 – 2,50%, Омега-3 – 1,30%,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- 0,70%;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36" y="2728128"/>
            <a:ext cx="2586872" cy="356568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&amp; Ginseng Kitten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котят, беременных и кормящих кошек.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9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69667" y="2484369"/>
            <a:ext cx="580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2D050"/>
                </a:solidFill>
              </a:rPr>
              <a:t>Ингредиенты: </a:t>
            </a:r>
            <a:r>
              <a:rPr lang="ru-RU" sz="1400" dirty="0"/>
              <a:t>дегидратированная курица (45%), свежая курица без костей (20%), дегидратированная утка (15%), батат, куриный жир, гороховый крахмал, рыбий жир, волокна гороха, 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Алое вера (0,10%),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>
              <a:solidFill>
                <a:srgbClr val="92D050"/>
              </a:solidFill>
            </a:endParaRPr>
          </a:p>
          <a:p>
            <a:r>
              <a:rPr lang="ru-RU" sz="1400" b="1" dirty="0" smtClean="0">
                <a:solidFill>
                  <a:srgbClr val="92D050"/>
                </a:solidFill>
              </a:rPr>
              <a:t>Гарантированный </a:t>
            </a:r>
            <a:r>
              <a:rPr lang="ru-RU" sz="1400" b="1" dirty="0">
                <a:solidFill>
                  <a:srgbClr val="92D050"/>
                </a:solidFill>
              </a:rPr>
              <a:t>анализ: </a:t>
            </a:r>
            <a:r>
              <a:rPr lang="ru-RU" sz="1400" dirty="0"/>
              <a:t>сырой протеин – 42,00%, сырой жир – 18,00%, сырая клетчатка – 2,00%, влага – 7,00%, сырая зола – 8,30%, крахмал – 19,00%, Кальций – 1,70%, Фосфор – 1,30%, Натрий – 0,55%, Магний - 0,09%; Омега-6 – 2,40%,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218" y="2746206"/>
            <a:ext cx="2592288" cy="358207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Chicken &amp; Duck +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&amp; Ginseng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Алое вера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кошек.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13" y="5679435"/>
            <a:ext cx="682614" cy="64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1" y="2492896"/>
            <a:ext cx="58107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Ингредиенты: </a:t>
            </a:r>
            <a:r>
              <a:rPr lang="ru-RU" sz="1400" dirty="0"/>
              <a:t>дегидратированная ягнятина (45%), свежая ягнятина (20%), дегидратированная оленина (15%), батат, куриный жир, гороховый крахмал, рыбий жир, волокна гороха, куриная печень, корень цикория (источник инулина и ФОС), подорожник, инактивированные сухие пивные дрожжи (источник МОС), карбонат калия, глюкозамин, хондроитин сульфат, конопля посевная (верхние листья – 0,10%, соцветия – 0,005%),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Гарантированный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анализ: </a:t>
            </a:r>
            <a:r>
              <a:rPr lang="ru-RU" sz="1400" dirty="0"/>
              <a:t>сырой протеин – 40,00%, сырой жир – 18,00%, сырая клетчатка – 2,00%, влага – 7,00%, сырая зола – 8,60%, крахмал – 20,00%, Кальций – 1,65%, Фосфор – 1,20%, Натрий – 0,60%, Магний - 0,09%; Омега-6 – 2,30%, Омега-3 – 1,30%,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157" y="2780928"/>
            <a:ext cx="2609140" cy="35558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21217" y="908720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Alleva </a:t>
            </a:r>
            <a:r>
              <a:rPr lang="ru-RU" dirty="0" err="1">
                <a:solidFill>
                  <a:schemeClr val="tx1"/>
                </a:solidFill>
              </a:rPr>
              <a:t>Holistic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Lamb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Venison</a:t>
            </a:r>
            <a:r>
              <a:rPr lang="ru-RU" dirty="0">
                <a:solidFill>
                  <a:schemeClr val="tx1"/>
                </a:solidFill>
              </a:rPr>
              <a:t> + </a:t>
            </a:r>
            <a:r>
              <a:rPr lang="ru-RU" dirty="0" err="1">
                <a:solidFill>
                  <a:schemeClr val="tx1"/>
                </a:solidFill>
              </a:rPr>
              <a:t>Hemp</a:t>
            </a:r>
            <a:r>
              <a:rPr lang="ru-RU" dirty="0">
                <a:solidFill>
                  <a:schemeClr val="tx1"/>
                </a:solidFill>
              </a:rPr>
              <a:t> &amp; </a:t>
            </a:r>
            <a:r>
              <a:rPr lang="ru-RU" dirty="0" err="1">
                <a:solidFill>
                  <a:schemeClr val="tx1"/>
                </a:solidFill>
              </a:rPr>
              <a:t>Ginseng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Ягненок, Оленина, Конопля и Женьшень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кошек.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02" y="5682163"/>
            <a:ext cx="682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729" y="2484368"/>
            <a:ext cx="58108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Ингредиенты</a:t>
            </a:r>
            <a:r>
              <a:rPr lang="ru-RU" sz="1400" dirty="0">
                <a:solidFill>
                  <a:srgbClr val="00B0F0"/>
                </a:solidFill>
              </a:rPr>
              <a:t>: </a:t>
            </a:r>
            <a:r>
              <a:rPr lang="ru-RU" sz="1400" dirty="0"/>
              <a:t>дегидратированная океаническая рыба (60%), свежая океаническая рыба (20%), батат, рыбий жир, гороховый крахмал, волокна гороха, корень цикория (источник инулина и ФОС), подорожник, инактивированные сухие пивные дрожжи (источник МОС), </a:t>
            </a:r>
            <a:r>
              <a:rPr lang="ru-RU" sz="1400" dirty="0" err="1"/>
              <a:t>зеленогубчатый</a:t>
            </a:r>
            <a:r>
              <a:rPr lang="ru-RU" sz="1400" dirty="0"/>
              <a:t> моллюск (</a:t>
            </a:r>
            <a:r>
              <a:rPr lang="en-US" sz="1400" dirty="0" err="1"/>
              <a:t>Perna</a:t>
            </a:r>
            <a:r>
              <a:rPr lang="en-US" sz="1400" dirty="0"/>
              <a:t> Canaliculus – </a:t>
            </a:r>
            <a:r>
              <a:rPr lang="ru-RU" sz="1400" dirty="0"/>
              <a:t>источник глюкозамина), </a:t>
            </a:r>
            <a:r>
              <a:rPr lang="ru-RU" sz="1400" dirty="0" err="1"/>
              <a:t>дикальций</a:t>
            </a:r>
            <a:r>
              <a:rPr lang="ru-RU" sz="1400" dirty="0"/>
              <a:t> фосфат, конопля посевная (верхние листья – 0,10%, соцветия – 0,005%),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b="1" dirty="0" smtClean="0">
                <a:solidFill>
                  <a:srgbClr val="00B0F0"/>
                </a:solidFill>
              </a:rPr>
              <a:t>Гарантированный </a:t>
            </a:r>
            <a:r>
              <a:rPr lang="ru-RU" sz="1400" b="1" dirty="0">
                <a:solidFill>
                  <a:srgbClr val="00B0F0"/>
                </a:solidFill>
              </a:rPr>
              <a:t>анализ</a:t>
            </a:r>
            <a:r>
              <a:rPr lang="ru-RU" sz="1400" dirty="0">
                <a:solidFill>
                  <a:srgbClr val="00B0F0"/>
                </a:solidFill>
              </a:rPr>
              <a:t>: </a:t>
            </a:r>
            <a:r>
              <a:rPr lang="ru-RU" sz="1400" dirty="0"/>
              <a:t>сырой протеин – 38,00%, сырой жир – 18,00%, сырая клетчатка – 2,00%, влага – 7,00%, сырая зола – 8,50%, крахмал – 21,00%, Кальций – 1,60%, Фосфор – 1,20%, Натрий – 0,65%, Магний - 0,09%; Омега-6 – 1,50%, Омега-3 – 2,60%,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- 0,80%;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- 1,00%; </a:t>
            </a:r>
            <a:r>
              <a:rPr lang="ru-RU" sz="1400" dirty="0"/>
              <a:t>глюкозамин – 1000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73" y="2780927"/>
            <a:ext cx="2545694" cy="355479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Ocean Fish + Hemp &amp; Aloe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Океаническая рыба, Конопля и Алое вера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кошек.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02" y="5682163"/>
            <a:ext cx="682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8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5550951"/>
            <a:ext cx="698227" cy="74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472132"/>
            <a:ext cx="5810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Ингредиенты: </a:t>
            </a:r>
            <a:r>
              <a:rPr lang="ru-RU" sz="1400" dirty="0"/>
              <a:t>дегидратированная курица (45%), свежая курица без костей (20%), дегидратированная утка (15%), батат, куриный жир, волокна сахарного тростника (7%), гороховый крахмал, рыбий жир, волокна гороха, 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Алое вера (0,10%), 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Гарантированный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анализ: </a:t>
            </a:r>
            <a:r>
              <a:rPr lang="ru-RU" sz="1400" dirty="0"/>
              <a:t>сырой протеин – 42,00%, сырой жир – 18,00%, сырая клетчатка – 8,00%, влага – 7,00%, сырая зола – 8,90%, крахмал – 16,00%, Кальций – 1,60%, Фосфор – 1,30%, Натрий – 0,60%, Магний - 0,09%; Омега-6 – 2,40%,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76" y="2788847"/>
            <a:ext cx="2538143" cy="353943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Alleva Holistic </a:t>
            </a:r>
            <a:r>
              <a:rPr lang="en-US" dirty="0" err="1" smtClean="0">
                <a:solidFill>
                  <a:schemeClr val="tx1"/>
                </a:solidFill>
              </a:rPr>
              <a:t>Chicken&amp;Duck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+ Sugarcane </a:t>
            </a:r>
            <a:r>
              <a:rPr lang="en-US" dirty="0" err="1" smtClean="0">
                <a:solidFill>
                  <a:schemeClr val="tx1"/>
                </a:solidFill>
              </a:rPr>
              <a:t>fiber&amp;Aloe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vera</a:t>
            </a:r>
            <a:r>
              <a:rPr lang="en-US" dirty="0">
                <a:solidFill>
                  <a:schemeClr val="tx1"/>
                </a:solidFill>
              </a:rPr>
              <a:t> Hairball</a:t>
            </a:r>
          </a:p>
          <a:p>
            <a:r>
              <a:rPr lang="ru-RU" dirty="0">
                <a:solidFill>
                  <a:schemeClr val="tx1"/>
                </a:solidFill>
              </a:rPr>
              <a:t>Курица, Утка, Волокна сахарного тростника и Алое вера Полнорационный сухой корм для взрослых кошек, склонных к образованию комков шерсти и длинношерстных пород.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9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545" y="2686639"/>
            <a:ext cx="3802455" cy="386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47864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709" y="1309998"/>
            <a:ext cx="58664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Наш подход основывается на </a:t>
            </a:r>
            <a:r>
              <a:rPr lang="ru-RU" b="1" dirty="0" smtClean="0">
                <a:solidFill>
                  <a:srgbClr val="00B0F0"/>
                </a:solidFill>
              </a:rPr>
              <a:t>тщательном анализе </a:t>
            </a:r>
            <a:r>
              <a:rPr lang="ru-RU" b="1" dirty="0">
                <a:solidFill>
                  <a:srgbClr val="00B0F0"/>
                </a:solidFill>
              </a:rPr>
              <a:t>анатомии и физиологии</a:t>
            </a:r>
            <a:r>
              <a:rPr lang="ru-RU" dirty="0"/>
              <a:t> плотоядных </a:t>
            </a:r>
            <a:r>
              <a:rPr lang="ru-RU" dirty="0" smtClean="0"/>
              <a:t>животных.</a:t>
            </a:r>
            <a:endParaRPr lang="ru-RU" dirty="0"/>
          </a:p>
          <a:p>
            <a:endParaRPr lang="ru-RU" dirty="0"/>
          </a:p>
          <a:p>
            <a:r>
              <a:rPr lang="ru-RU" dirty="0"/>
              <a:t>Собаки и кошки </a:t>
            </a:r>
            <a:r>
              <a:rPr lang="ru-RU" dirty="0" smtClean="0"/>
              <a:t>– хищники и питаются </a:t>
            </a:r>
            <a:r>
              <a:rPr lang="ru-RU" dirty="0"/>
              <a:t>в первую очередь белками и </a:t>
            </a:r>
            <a:r>
              <a:rPr lang="ru-RU" dirty="0" smtClean="0"/>
              <a:t>жирами.</a:t>
            </a:r>
            <a:r>
              <a:rPr lang="ru-RU" dirty="0"/>
              <a:t> </a:t>
            </a:r>
            <a:r>
              <a:rPr lang="ru-RU" dirty="0" smtClean="0"/>
              <a:t>Но </a:t>
            </a:r>
            <a:r>
              <a:rPr lang="ru-RU" dirty="0"/>
              <a:t>з</a:t>
            </a:r>
            <a:r>
              <a:rPr lang="ru-RU" dirty="0" smtClean="0"/>
              <a:t>а время жизни рядом с человеком </a:t>
            </a:r>
            <a:r>
              <a:rPr lang="ru-RU" b="1" dirty="0" smtClean="0">
                <a:solidFill>
                  <a:srgbClr val="00B0F0"/>
                </a:solidFill>
              </a:rPr>
              <a:t>собаки и кошки полностью приспособились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/>
              <a:t>переваривать углеводы</a:t>
            </a:r>
            <a:r>
              <a:rPr lang="ru-RU" dirty="0"/>
              <a:t>, несмотря на то, что </a:t>
            </a:r>
            <a:r>
              <a:rPr lang="ru-RU" dirty="0" smtClean="0"/>
              <a:t>это не необходимые питательные вещества.</a:t>
            </a:r>
          </a:p>
          <a:p>
            <a:endParaRPr lang="ru-RU" dirty="0"/>
          </a:p>
          <a:p>
            <a:r>
              <a:rPr lang="ru-RU" dirty="0" smtClean="0"/>
              <a:t>Переработанный </a:t>
            </a:r>
            <a:r>
              <a:rPr lang="ru-RU" dirty="0"/>
              <a:t>крахмал и природные </a:t>
            </a:r>
            <a:r>
              <a:rPr lang="ru-RU" dirty="0" err="1"/>
              <a:t>фитонутриенты</a:t>
            </a:r>
            <a:r>
              <a:rPr lang="ru-RU" dirty="0"/>
              <a:t> </a:t>
            </a:r>
            <a:r>
              <a:rPr lang="ru-RU" dirty="0" smtClean="0"/>
              <a:t>помогают </a:t>
            </a:r>
            <a:r>
              <a:rPr lang="ru-RU" b="1" dirty="0" smtClean="0">
                <a:solidFill>
                  <a:srgbClr val="00B0F0"/>
                </a:solidFill>
              </a:rPr>
              <a:t>удовлетворить </a:t>
            </a:r>
            <a:r>
              <a:rPr lang="ru-RU" b="1" dirty="0">
                <a:solidFill>
                  <a:srgbClr val="00B0F0"/>
                </a:solidFill>
              </a:rPr>
              <a:t>энергетические </a:t>
            </a:r>
            <a:r>
              <a:rPr lang="ru-RU" b="1" dirty="0" smtClean="0">
                <a:solidFill>
                  <a:srgbClr val="00B0F0"/>
                </a:solidFill>
              </a:rPr>
              <a:t>и </a:t>
            </a:r>
            <a:r>
              <a:rPr lang="ru-RU" b="1" dirty="0">
                <a:solidFill>
                  <a:srgbClr val="00B0F0"/>
                </a:solidFill>
              </a:rPr>
              <a:t>специфические </a:t>
            </a:r>
            <a:r>
              <a:rPr lang="ru-RU" b="1" dirty="0" smtClean="0">
                <a:solidFill>
                  <a:srgbClr val="00B0F0"/>
                </a:solidFill>
              </a:rPr>
              <a:t>потребности</a:t>
            </a:r>
            <a:r>
              <a:rPr lang="ru-RU" dirty="0" smtClean="0"/>
              <a:t> в питании </a:t>
            </a:r>
            <a:r>
              <a:rPr lang="ru-RU" dirty="0"/>
              <a:t>и улучшить качество </a:t>
            </a:r>
            <a:r>
              <a:rPr lang="ru-RU" dirty="0" smtClean="0"/>
              <a:t>жизни питомцев.</a:t>
            </a:r>
            <a:endParaRPr lang="ru-RU" dirty="0"/>
          </a:p>
          <a:p>
            <a:endParaRPr lang="ru-RU" dirty="0"/>
          </a:p>
          <a:p>
            <a:r>
              <a:rPr lang="ru-RU" dirty="0"/>
              <a:t>Благодаря процессу приготовления </a:t>
            </a:r>
            <a:r>
              <a:rPr lang="ru-RU" dirty="0" smtClean="0"/>
              <a:t>и диетологии мы </a:t>
            </a:r>
            <a:r>
              <a:rPr lang="ru-RU" dirty="0"/>
              <a:t>можем предложить </a:t>
            </a:r>
            <a:r>
              <a:rPr lang="ru-RU" dirty="0" smtClean="0"/>
              <a:t>естественные полнорационные функциональные корма.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84760" y="901878"/>
            <a:ext cx="84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Наука</a:t>
            </a:r>
            <a:endParaRPr lang="ru-R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4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472132"/>
            <a:ext cx="59046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Ингредиенты: </a:t>
            </a:r>
            <a:r>
              <a:rPr lang="ru-RU" sz="1400" dirty="0"/>
              <a:t>дегидратированная курица (50%), свежая курица без костей (25%), дегидратированная утка (15%), батат, куриный жир, волокна сахарного тростника (4%), гороховый крахмал, рыбий жир, волокна гороха,  куриная печень, корень цикория (источник инулина и ФОС), подорожник, инактивированные сухие пивные дрожжи (источник МОС), куриные хрящи (источник глюкозамина и хондроитина), карбонат калия, корень женьшеня (</a:t>
            </a:r>
            <a:r>
              <a:rPr lang="en-US" sz="1400" dirty="0" err="1"/>
              <a:t>Panax</a:t>
            </a:r>
            <a:r>
              <a:rPr lang="en-US" sz="1400" dirty="0"/>
              <a:t> ginseng) (0,10%), </a:t>
            </a:r>
            <a:r>
              <a:rPr lang="ru-RU" sz="1400" dirty="0"/>
              <a:t>розмарин лекарственный, куркума длинная, гвоздика, лимон (</a:t>
            </a:r>
            <a:r>
              <a:rPr lang="en-US" sz="1400" dirty="0"/>
              <a:t>Rosmarinus officinalis, Curcuma longa, Eugenia </a:t>
            </a:r>
            <a:r>
              <a:rPr lang="en-US" sz="1400" dirty="0" err="1"/>
              <a:t>caryophyllus</a:t>
            </a:r>
            <a:r>
              <a:rPr lang="en-US" sz="1400" dirty="0"/>
              <a:t>, Citrus sp.) - (0,05%), </a:t>
            </a:r>
            <a:r>
              <a:rPr lang="ru-RU" sz="1400" dirty="0"/>
              <a:t>сок юкки</a:t>
            </a:r>
            <a:r>
              <a:rPr lang="ru-RU" sz="1400" dirty="0" smtClean="0"/>
              <a:t>.</a:t>
            </a:r>
            <a:endParaRPr lang="en-US" sz="1400" dirty="0" smtClean="0"/>
          </a:p>
          <a:p>
            <a:endParaRPr lang="ru-RU" sz="1400" dirty="0"/>
          </a:p>
          <a:p>
            <a:r>
              <a:rPr lang="ru-RU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Гарантированный </a:t>
            </a:r>
            <a:r>
              <a:rPr lang="ru-RU" sz="1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анализ: </a:t>
            </a:r>
            <a:r>
              <a:rPr lang="ru-RU" sz="1400" dirty="0"/>
              <a:t>сырой протеин – 46,00%, сырой жир – 12,00%, сырая клетчатка – 5,00%, влага – 7,00%, сырая зола – 8,90%, крахмал – 19,00%, Кальций – 1,60%, Фосфор – 1,40%, Натрий – 0,60%, Магний - 0,09%; Омега-6 – 2,40%, Омега-3 – 1,20%,  </a:t>
            </a:r>
            <a:r>
              <a:rPr lang="ru-RU" sz="1400" dirty="0" err="1"/>
              <a:t>докозагексаеновая</a:t>
            </a:r>
            <a:r>
              <a:rPr lang="ru-RU" sz="1400" dirty="0"/>
              <a:t> кислота (</a:t>
            </a:r>
            <a:r>
              <a:rPr lang="en-US" sz="1400" dirty="0"/>
              <a:t>DHA) - 0,40%; </a:t>
            </a:r>
            <a:r>
              <a:rPr lang="ru-RU" sz="1400" dirty="0" err="1"/>
              <a:t>эйкозапентаеновая</a:t>
            </a:r>
            <a:r>
              <a:rPr lang="ru-RU" sz="1400" dirty="0"/>
              <a:t> кислота (</a:t>
            </a:r>
            <a:r>
              <a:rPr lang="en-US" sz="1400" dirty="0"/>
              <a:t>EPA) - 0,60%; </a:t>
            </a:r>
            <a:r>
              <a:rPr lang="ru-RU" sz="1400" dirty="0"/>
              <a:t>глюкозамин – 1300 мг/кг; хондроитин сульфат – 1100 мг/кг.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76" y="2795188"/>
            <a:ext cx="2549912" cy="353943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15676" y="876719"/>
            <a:ext cx="6480000" cy="13443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Alleva </a:t>
            </a:r>
            <a:r>
              <a:rPr lang="ru-RU" dirty="0" err="1">
                <a:solidFill>
                  <a:schemeClr val="tx1"/>
                </a:solidFill>
              </a:rPr>
              <a:t>Holistic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Chicken&amp;Duck</a:t>
            </a:r>
            <a:r>
              <a:rPr lang="ru-RU" dirty="0" smtClean="0">
                <a:solidFill>
                  <a:schemeClr val="tx1"/>
                </a:solidFill>
              </a:rPr>
              <a:t>+ </a:t>
            </a:r>
            <a:r>
              <a:rPr lang="ru-RU" dirty="0" err="1">
                <a:solidFill>
                  <a:schemeClr val="tx1"/>
                </a:solidFill>
              </a:rPr>
              <a:t>Sugarcane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fiber&amp;Ginseng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Neutered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Курица, Утка, Волокна сахарного тростника и Женьшень </a:t>
            </a:r>
          </a:p>
          <a:p>
            <a:r>
              <a:rPr lang="ru-RU" dirty="0">
                <a:solidFill>
                  <a:schemeClr val="tx1"/>
                </a:solidFill>
              </a:rPr>
              <a:t>Полнорационный сухой корм для взрослых стерилизованных кошек и кастрированных котов, а также животных, постоянно живущих в помещении.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02" y="5688505"/>
            <a:ext cx="6826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"/>
          <a:stretch/>
        </p:blipFill>
        <p:spPr bwMode="auto">
          <a:xfrm>
            <a:off x="3851920" y="154483"/>
            <a:ext cx="1268763" cy="64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87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15299" y="943071"/>
            <a:ext cx="3053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Здоровье и благополучие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926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133" y="1984921"/>
            <a:ext cx="41165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Это - </a:t>
            </a:r>
            <a:r>
              <a:rPr lang="ru-RU" b="1" dirty="0" err="1">
                <a:solidFill>
                  <a:srgbClr val="00B050"/>
                </a:solidFill>
              </a:rPr>
              <a:t>Аллева</a:t>
            </a:r>
            <a:r>
              <a:rPr lang="ru-RU" b="1" dirty="0">
                <a:solidFill>
                  <a:srgbClr val="00B050"/>
                </a:solidFill>
              </a:rPr>
              <a:t>: </a:t>
            </a:r>
            <a:r>
              <a:rPr lang="ru-RU" dirty="0"/>
              <a:t>высококачественные продукты, способные заботиться обо всех составляющих жизни и положительно влиять на разум, душу и тело наших питомцев с помощью научно обоснованного сочетания простых натуральных ингредиентов и мощных </a:t>
            </a:r>
            <a:r>
              <a:rPr lang="ru-RU" dirty="0" err="1"/>
              <a:t>фитонутриентов</a:t>
            </a:r>
            <a:r>
              <a:rPr lang="ru-RU" dirty="0"/>
              <a:t>, приготовленных со вниманием и уважением, по самым инновационным технологиям и следуя высочайшим стандартам производства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B050"/>
                </a:solidFill>
              </a:rPr>
              <a:t>Это </a:t>
            </a:r>
            <a:r>
              <a:rPr lang="ru-RU" b="1" i="1" dirty="0" err="1">
                <a:solidFill>
                  <a:srgbClr val="00B050"/>
                </a:solidFill>
              </a:rPr>
              <a:t>Аллева</a:t>
            </a:r>
            <a:r>
              <a:rPr lang="ru-RU" b="1" i="1" dirty="0">
                <a:solidFill>
                  <a:srgbClr val="00B050"/>
                </a:solidFill>
              </a:rPr>
              <a:t>. Это любовь.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133" y="1312403"/>
            <a:ext cx="4282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"Здоровье - это не все! Но без здоровья все - ничто"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919" y="1973004"/>
            <a:ext cx="4464496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47864"/>
            <a:ext cx="165258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711" y="1946439"/>
            <a:ext cx="64425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Наша научная команда работает при поддержке ведущих </a:t>
            </a:r>
            <a:r>
              <a:rPr lang="ru-RU" b="1" dirty="0">
                <a:solidFill>
                  <a:srgbClr val="00B0F0"/>
                </a:solidFill>
              </a:rPr>
              <a:t>профессоров ветеринарных наук</a:t>
            </a:r>
            <a:r>
              <a:rPr lang="ru-RU" dirty="0"/>
              <a:t>, как в собственной лаборатории, так и при содействии специалистов из сторонних организаций.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Все  </a:t>
            </a:r>
            <a:r>
              <a:rPr lang="ru-RU" dirty="0"/>
              <a:t>«полевые» исследования ведутся в рамках концепции </a:t>
            </a:r>
            <a:r>
              <a:rPr lang="en-US" b="1" dirty="0" smtClean="0">
                <a:solidFill>
                  <a:srgbClr val="92D050"/>
                </a:solidFill>
              </a:rPr>
              <a:t>No Cruelty Test</a:t>
            </a:r>
            <a:r>
              <a:rPr lang="en-US" dirty="0" smtClean="0"/>
              <a:t> </a:t>
            </a:r>
            <a:r>
              <a:rPr lang="ru-RU" dirty="0" smtClean="0"/>
              <a:t>(«Тестирование без </a:t>
            </a:r>
            <a:r>
              <a:rPr lang="ru-RU" dirty="0"/>
              <a:t>жестокости»).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Мы применяем </a:t>
            </a:r>
            <a:r>
              <a:rPr lang="ru-RU" b="1" dirty="0">
                <a:solidFill>
                  <a:srgbClr val="00B0F0"/>
                </a:solidFill>
              </a:rPr>
              <a:t>два типа исследований</a:t>
            </a:r>
            <a:r>
              <a:rPr lang="ru-RU" dirty="0"/>
              <a:t>:</a:t>
            </a:r>
          </a:p>
          <a:p>
            <a:r>
              <a:rPr lang="ru-RU" dirty="0"/>
              <a:t>1)	Питание здоровых </a:t>
            </a:r>
            <a:r>
              <a:rPr lang="ru-RU" dirty="0" smtClean="0"/>
              <a:t>животных;</a:t>
            </a:r>
            <a:endParaRPr lang="ru-RU" dirty="0"/>
          </a:p>
          <a:p>
            <a:r>
              <a:rPr lang="ru-RU" dirty="0"/>
              <a:t>2)	Клинические испытания на больных животных, с уже существующими </a:t>
            </a:r>
            <a:r>
              <a:rPr lang="ru-RU" dirty="0" smtClean="0"/>
              <a:t>патологиями.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84760" y="901878"/>
            <a:ext cx="842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Наука</a:t>
            </a:r>
            <a:endParaRPr lang="ru-RU" sz="2000" b="1" dirty="0">
              <a:solidFill>
                <a:srgbClr val="00B0F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626" y="5013176"/>
            <a:ext cx="1170616" cy="116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141" y="2215431"/>
            <a:ext cx="10175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0265" y="3645024"/>
            <a:ext cx="104933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3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3765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2871" y="950545"/>
            <a:ext cx="1459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9A12B"/>
                </a:solidFill>
              </a:rPr>
              <a:t>Технологии</a:t>
            </a:r>
            <a:endParaRPr lang="ru-RU" sz="2000" b="1" dirty="0">
              <a:solidFill>
                <a:srgbClr val="69A12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415933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Завод </a:t>
            </a:r>
            <a:r>
              <a:rPr lang="en-US" dirty="0" smtClean="0"/>
              <a:t>Diusa Pet </a:t>
            </a:r>
            <a:r>
              <a:rPr lang="ru-RU" dirty="0" smtClean="0"/>
              <a:t>имеет </a:t>
            </a:r>
            <a:r>
              <a:rPr lang="ru-RU" b="1" dirty="0">
                <a:solidFill>
                  <a:srgbClr val="69A12B"/>
                </a:solidFill>
              </a:rPr>
              <a:t>сертификаты ISO 22000 и ISO 9001</a:t>
            </a:r>
            <a:r>
              <a:rPr lang="ru-RU" dirty="0"/>
              <a:t>. Мы придерживаемся лучшим современным стандартам производства, используем передовые технологии, проводим строгий контроль качества, как каждого отдельного ингредиента, так и готового продукта, в собственной независимой аккредитованной лаборатории.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39" y="3645024"/>
            <a:ext cx="1010617" cy="102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96599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Компания Diusa </a:t>
            </a:r>
            <a:r>
              <a:rPr lang="ru-RU" dirty="0" err="1"/>
              <a:t>Pet</a:t>
            </a:r>
            <a:r>
              <a:rPr lang="ru-RU" dirty="0"/>
              <a:t> имеет </a:t>
            </a:r>
            <a:r>
              <a:rPr lang="ru-RU" b="1" dirty="0">
                <a:solidFill>
                  <a:srgbClr val="69A12B"/>
                </a:solidFill>
              </a:rPr>
              <a:t>собственное производство</a:t>
            </a:r>
            <a:r>
              <a:rPr lang="ru-RU" b="1" dirty="0"/>
              <a:t> </a:t>
            </a:r>
            <a:r>
              <a:rPr lang="ru-RU" dirty="0"/>
              <a:t>кормов для домашних животных в Италии, регионе Ломбардия, в 15 км от Милана. 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7389" y="1965990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6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040" y="673765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2871" y="950545"/>
            <a:ext cx="1459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9A12B"/>
                </a:solidFill>
              </a:rPr>
              <a:t>Технологии</a:t>
            </a:r>
            <a:endParaRPr lang="ru-RU" sz="2000" b="1" dirty="0">
              <a:solidFill>
                <a:srgbClr val="69A12B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516" y="1995995"/>
            <a:ext cx="6900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Diusa Pet </a:t>
            </a:r>
            <a:r>
              <a:rPr lang="ru-RU" dirty="0" smtClean="0"/>
              <a:t>использует </a:t>
            </a:r>
            <a:r>
              <a:rPr lang="ru-RU" b="1" dirty="0" smtClean="0">
                <a:solidFill>
                  <a:srgbClr val="69A12B"/>
                </a:solidFill>
              </a:rPr>
              <a:t>экструдер компании </a:t>
            </a:r>
            <a:r>
              <a:rPr lang="ru-RU" b="1" dirty="0" err="1" smtClean="0">
                <a:solidFill>
                  <a:srgbClr val="69A12B"/>
                </a:solidFill>
              </a:rPr>
              <a:t>Wenger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 smtClean="0"/>
              <a:t>(USA), признанной мировым лидером: </a:t>
            </a:r>
            <a:r>
              <a:rPr lang="ru-RU" dirty="0"/>
              <a:t>весь процесс компьютеризирован, а </a:t>
            </a:r>
            <a:r>
              <a:rPr lang="ru-RU" dirty="0" smtClean="0"/>
              <a:t>оператор выполняет лишь функции контроля.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250" y="2028635"/>
            <a:ext cx="12192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800" y="4867419"/>
            <a:ext cx="6544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Нанесение питательных веществ происходит после термической обработки.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454" y="3364202"/>
            <a:ext cx="706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того чтобы сохранить качество и полезные свойства каждого ингредиента, отборное сырье проходит бережную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rgbClr val="69A12B"/>
                </a:solidFill>
              </a:rPr>
              <a:t>термическую обработку паром</a:t>
            </a:r>
            <a:r>
              <a:rPr lang="ru-RU" dirty="0"/>
              <a:t>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387" y="3417085"/>
            <a:ext cx="13843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3592" y="4653136"/>
            <a:ext cx="1434871" cy="144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5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7401"/>
            <a:ext cx="4955845" cy="3697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Овал 27"/>
          <p:cNvSpPr/>
          <p:nvPr/>
        </p:nvSpPr>
        <p:spPr>
          <a:xfrm>
            <a:off x="1475656" y="3215597"/>
            <a:ext cx="1800200" cy="17740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355600">
              <a:schemeClr val="bg1">
                <a:alpha val="38000"/>
              </a:schemeClr>
            </a:glow>
            <a:outerShdw blurRad="63500" sx="105000" sy="105000" algn="ctr" rotWithShape="0">
              <a:schemeClr val="bg1"/>
            </a:outerShdw>
            <a:reflection endPos="0" dist="50800" dir="5400000" sy="-100000" algn="bl" rotWithShape="0"/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50" y="6328276"/>
            <a:ext cx="1313622" cy="4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292080" y="6580468"/>
            <a:ext cx="3851920" cy="0"/>
          </a:xfrm>
          <a:prstGeom prst="line">
            <a:avLst/>
          </a:prstGeom>
          <a:ln w="25400">
            <a:solidFill>
              <a:srgbClr val="69A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252" y="679296"/>
            <a:ext cx="16525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733" y="908720"/>
            <a:ext cx="18049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80602" y="1319397"/>
            <a:ext cx="6451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«Выбор ингредиентов основывается на знании об их происхождения, выращивании, обработке, а также питательных свойствах каждого элемента молекулярной структуры»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18195" y="2670007"/>
            <a:ext cx="3546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Отборное сырье от проверенных поставщиков, доказавших качество своих продуктов</a:t>
            </a:r>
          </a:p>
          <a:p>
            <a:endParaRPr lang="ru-RU" dirty="0"/>
          </a:p>
          <a:p>
            <a:r>
              <a:rPr lang="ru-RU" dirty="0" smtClean="0"/>
              <a:t>Без ГМО</a:t>
            </a:r>
          </a:p>
          <a:p>
            <a:endParaRPr lang="ru-RU" dirty="0"/>
          </a:p>
          <a:p>
            <a:r>
              <a:rPr lang="ru-RU" dirty="0" smtClean="0"/>
              <a:t>Без красителей</a:t>
            </a:r>
          </a:p>
          <a:p>
            <a:endParaRPr lang="ru-RU" dirty="0"/>
          </a:p>
          <a:p>
            <a:r>
              <a:rPr lang="ru-RU" dirty="0" smtClean="0"/>
              <a:t>Только натуральные антиоксиданты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2692504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3746359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4276475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840" y="4867211"/>
            <a:ext cx="4397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756" y="3561693"/>
            <a:ext cx="828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38"/>
            <a:ext cx="9144000" cy="685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7444</TotalTime>
  <Words>4601</Words>
  <Application>Microsoft Office PowerPoint</Application>
  <PresentationFormat>Экран (4:3)</PresentationFormat>
  <Paragraphs>172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Макосова</dc:creator>
  <cp:lastModifiedBy>user</cp:lastModifiedBy>
  <cp:revision>261</cp:revision>
  <dcterms:created xsi:type="dcterms:W3CDTF">2019-09-13T11:00:49Z</dcterms:created>
  <dcterms:modified xsi:type="dcterms:W3CDTF">2020-01-20T07:07:44Z</dcterms:modified>
</cp:coreProperties>
</file>